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</p:sldMasterIdLst>
  <p:notesMasterIdLst>
    <p:notesMasterId r:id="rId30"/>
  </p:notesMasterIdLst>
  <p:sldIdLst>
    <p:sldId id="256" r:id="rId2"/>
    <p:sldId id="257" r:id="rId3"/>
    <p:sldId id="287" r:id="rId4"/>
    <p:sldId id="286" r:id="rId5"/>
    <p:sldId id="280" r:id="rId6"/>
    <p:sldId id="261" r:id="rId7"/>
    <p:sldId id="281" r:id="rId8"/>
    <p:sldId id="263" r:id="rId9"/>
    <p:sldId id="265" r:id="rId10"/>
    <p:sldId id="259" r:id="rId11"/>
    <p:sldId id="288" r:id="rId12"/>
    <p:sldId id="268" r:id="rId13"/>
    <p:sldId id="267" r:id="rId14"/>
    <p:sldId id="269" r:id="rId15"/>
    <p:sldId id="270" r:id="rId16"/>
    <p:sldId id="271" r:id="rId17"/>
    <p:sldId id="258" r:id="rId18"/>
    <p:sldId id="273" r:id="rId19"/>
    <p:sldId id="274" r:id="rId20"/>
    <p:sldId id="292" r:id="rId21"/>
    <p:sldId id="275" r:id="rId22"/>
    <p:sldId id="276" r:id="rId23"/>
    <p:sldId id="277" r:id="rId24"/>
    <p:sldId id="291" r:id="rId25"/>
    <p:sldId id="278" r:id="rId26"/>
    <p:sldId id="290" r:id="rId27"/>
    <p:sldId id="293" r:id="rId28"/>
    <p:sldId id="279" r:id="rId2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42" autoAdjust="0"/>
    <p:restoredTop sz="85870" autoAdjust="0"/>
  </p:normalViewPr>
  <p:slideViewPr>
    <p:cSldViewPr>
      <p:cViewPr>
        <p:scale>
          <a:sx n="75" d="100"/>
          <a:sy n="75" d="100"/>
        </p:scale>
        <p:origin x="-1728" y="4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87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7" Type="http://schemas.openxmlformats.org/officeDocument/2006/relationships/image" Target="../media/image19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Relationship Id="rId6" Type="http://schemas.openxmlformats.org/officeDocument/2006/relationships/image" Target="../media/image18.wmf"/><Relationship Id="rId5" Type="http://schemas.openxmlformats.org/officeDocument/2006/relationships/image" Target="../media/image17.wmf"/><Relationship Id="rId4" Type="http://schemas.openxmlformats.org/officeDocument/2006/relationships/image" Target="../media/image1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7" Type="http://schemas.openxmlformats.org/officeDocument/2006/relationships/image" Target="../media/image42.wmf"/><Relationship Id="rId2" Type="http://schemas.openxmlformats.org/officeDocument/2006/relationships/image" Target="../media/image37.wmf"/><Relationship Id="rId1" Type="http://schemas.openxmlformats.org/officeDocument/2006/relationships/image" Target="../media/image36.wmf"/><Relationship Id="rId6" Type="http://schemas.openxmlformats.org/officeDocument/2006/relationships/image" Target="../media/image41.wmf"/><Relationship Id="rId5" Type="http://schemas.openxmlformats.org/officeDocument/2006/relationships/image" Target="../media/image40.wmf"/><Relationship Id="rId4" Type="http://schemas.openxmlformats.org/officeDocument/2006/relationships/image" Target="../media/image39.w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50.wmf"/><Relationship Id="rId13" Type="http://schemas.openxmlformats.org/officeDocument/2006/relationships/image" Target="../media/image55.wmf"/><Relationship Id="rId3" Type="http://schemas.openxmlformats.org/officeDocument/2006/relationships/image" Target="../media/image45.wmf"/><Relationship Id="rId7" Type="http://schemas.openxmlformats.org/officeDocument/2006/relationships/image" Target="../media/image49.wmf"/><Relationship Id="rId12" Type="http://schemas.openxmlformats.org/officeDocument/2006/relationships/image" Target="../media/image54.wmf"/><Relationship Id="rId2" Type="http://schemas.openxmlformats.org/officeDocument/2006/relationships/image" Target="../media/image44.wmf"/><Relationship Id="rId1" Type="http://schemas.openxmlformats.org/officeDocument/2006/relationships/image" Target="../media/image43.wmf"/><Relationship Id="rId6" Type="http://schemas.openxmlformats.org/officeDocument/2006/relationships/image" Target="../media/image48.wmf"/><Relationship Id="rId11" Type="http://schemas.openxmlformats.org/officeDocument/2006/relationships/image" Target="../media/image53.wmf"/><Relationship Id="rId5" Type="http://schemas.openxmlformats.org/officeDocument/2006/relationships/image" Target="../media/image47.wmf"/><Relationship Id="rId10" Type="http://schemas.openxmlformats.org/officeDocument/2006/relationships/image" Target="../media/image52.wmf"/><Relationship Id="rId4" Type="http://schemas.openxmlformats.org/officeDocument/2006/relationships/image" Target="../media/image46.wmf"/><Relationship Id="rId9" Type="http://schemas.openxmlformats.org/officeDocument/2006/relationships/image" Target="../media/image51.wmf"/><Relationship Id="rId14" Type="http://schemas.openxmlformats.org/officeDocument/2006/relationships/image" Target="../media/image56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60.wmf"/><Relationship Id="rId2" Type="http://schemas.openxmlformats.org/officeDocument/2006/relationships/image" Target="../media/image59.wmf"/><Relationship Id="rId1" Type="http://schemas.openxmlformats.org/officeDocument/2006/relationships/image" Target="../media/image58.wmf"/><Relationship Id="rId5" Type="http://schemas.openxmlformats.org/officeDocument/2006/relationships/image" Target="../media/image62.wmf"/><Relationship Id="rId4" Type="http://schemas.openxmlformats.org/officeDocument/2006/relationships/image" Target="../media/image61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65.wmf"/><Relationship Id="rId2" Type="http://schemas.openxmlformats.org/officeDocument/2006/relationships/image" Target="../media/image64.wmf"/><Relationship Id="rId1" Type="http://schemas.openxmlformats.org/officeDocument/2006/relationships/image" Target="../media/image63.wmf"/><Relationship Id="rId6" Type="http://schemas.openxmlformats.org/officeDocument/2006/relationships/image" Target="../media/image68.wmf"/><Relationship Id="rId5" Type="http://schemas.openxmlformats.org/officeDocument/2006/relationships/image" Target="../media/image67.wmf"/><Relationship Id="rId4" Type="http://schemas.openxmlformats.org/officeDocument/2006/relationships/image" Target="../media/image6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0963D0-A582-4573-B09D-EB68CDDCA6AA}" type="datetimeFigureOut">
              <a:rPr lang="fr-FR" smtClean="0"/>
              <a:pPr/>
              <a:t>24/10/2012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F034D4-8505-4125-BE10-C23B8D0B389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A8357A-710D-4BB3-865E-4D0C722B1E98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e l'en-tête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fr-FR" dirty="0" smtClean="0"/>
              <a:t>CFR 2012 </a:t>
            </a:r>
            <a:r>
              <a:rPr lang="fr-FR" dirty="0" err="1" smtClean="0"/>
              <a:t>Bucharest</a:t>
            </a:r>
            <a:endParaRPr lang="fr-F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sz="16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970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6355546-EE6C-47DE-99E5-3133FB29A98E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fr-F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dirty="0" smtClean="0"/>
          </a:p>
        </p:txBody>
      </p:sp>
      <p:sp>
        <p:nvSpPr>
          <p:cNvPr id="2662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4E62869-B473-42B4-AE15-42735134C037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fr-F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12504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A8357A-710D-4BB3-865E-4D0C722B1E98}" type="slidenum">
              <a:rPr lang="fr-FR" smtClean="0"/>
              <a:pPr/>
              <a:t>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e l'en-tête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fr-FR" smtClean="0"/>
              <a:t>CFR 2012 Bucharest</a:t>
            </a:r>
            <a:endParaRPr lang="fr-F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8BE69F-1131-4A68-A305-BDB4D7DC3F56}" type="slidenum">
              <a:rPr lang="en-US"/>
              <a:pPr/>
              <a:t>21</a:t>
            </a:fld>
            <a:endParaRPr lang="en-US"/>
          </a:p>
        </p:txBody>
      </p:sp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object can be described by its 3D complex refractive index(n), 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F034D4-8505-4125-BE10-C23B8D0B3896}" type="slidenum">
              <a:rPr lang="fr-FR" smtClean="0"/>
              <a:pPr/>
              <a:t>4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F034D4-8505-4125-BE10-C23B8D0B3896}" type="slidenum">
              <a:rPr lang="fr-FR" smtClean="0"/>
              <a:pPr/>
              <a:t>5</a:t>
            </a:fld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A8357A-710D-4BB3-865E-4D0C722B1E98}" type="slidenum">
              <a:rPr lang="fr-FR" smtClean="0"/>
              <a:pPr/>
              <a:t>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e l'en-tête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fr-FR" smtClean="0"/>
              <a:t>CFR 2012 Bucharest</a:t>
            </a:r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A8357A-710D-4BB3-865E-4D0C722B1E98}" type="slidenum">
              <a:rPr lang="fr-FR" smtClean="0"/>
              <a:pPr/>
              <a:t>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e l'en-tête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fr-FR" smtClean="0"/>
              <a:t>CFR 2012 Bucharest</a:t>
            </a:r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AA50D5-1700-436E-AFD6-B4C3D49AA9A3}" type="slidenum">
              <a:rPr lang="en-US"/>
              <a:pPr/>
              <a:t>8</a:t>
            </a:fld>
            <a:endParaRPr lang="en-US"/>
          </a:p>
        </p:txBody>
      </p:sp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noProof="0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smtClean="0">
                <a:latin typeface="Book Antiqua" pitchFamily="18" charset="0"/>
              </a:rPr>
              <a:t>with    epsilon  </a:t>
            </a:r>
            <a:r>
              <a:rPr lang="en-US" sz="1200" dirty="0" smtClean="0">
                <a:latin typeface="Book Antiqua" pitchFamily="18" charset="0"/>
              </a:rPr>
              <a:t>additive Gaussian noise.  </a:t>
            </a:r>
            <a:endParaRPr lang="en-US" sz="1200" smtClean="0">
              <a:latin typeface="Book Antiqua" pitchFamily="18" charset="0"/>
            </a:endParaRPr>
          </a:p>
          <a:p>
            <a:endParaRPr lang="fr-FR" dirty="0"/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fr-FR" smtClean="0"/>
              <a:t>CFR 2012 Bucharest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8357A-710D-4BB3-865E-4D0C722B1E98}" type="slidenum">
              <a:rPr lang="fr-FR" smtClean="0"/>
              <a:pPr/>
              <a:t>12</a:t>
            </a:fld>
            <a:endParaRPr 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fr-FR" smtClean="0"/>
              <a:t>CFR 2012 Bucharest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8357A-710D-4BB3-865E-4D0C722B1E98}" type="slidenum">
              <a:rPr lang="fr-FR" smtClean="0"/>
              <a:pPr/>
              <a:t>13</a:t>
            </a:fld>
            <a:endParaRPr 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fr-FR" smtClean="0"/>
              <a:t>CFR 2012 Bucharest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8357A-710D-4BB3-865E-4D0C722B1E98}" type="slidenum">
              <a:rPr lang="fr-FR" smtClean="0"/>
              <a:pPr/>
              <a:t>14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ectangle à coins arrondis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ectangle à coins arrondis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06F06FB9-5695-4735-BAE6-DD94351702A6}" type="datetimeFigureOut">
              <a:rPr lang="fr-FR" smtClean="0"/>
              <a:pPr/>
              <a:t>24/10/2012</a:t>
            </a:fld>
            <a:endParaRPr lang="fr-FR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fr-FR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020C95FE-944B-440C-82C9-5E80975B31D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06FB9-5695-4735-BAE6-DD94351702A6}" type="datetimeFigureOut">
              <a:rPr lang="fr-FR" smtClean="0"/>
              <a:pPr/>
              <a:t>24/10/2012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C95FE-944B-440C-82C9-5E80975B31D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06FB9-5695-4735-BAE6-DD94351702A6}" type="datetimeFigureOut">
              <a:rPr lang="fr-FR" smtClean="0"/>
              <a:pPr/>
              <a:t>24/10/2012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C95FE-944B-440C-82C9-5E80975B31D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Titre et 2 contenus sur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0825" y="876300"/>
            <a:ext cx="8642350" cy="566738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250825" y="1628775"/>
            <a:ext cx="4244975" cy="2227263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4648200" y="1628775"/>
            <a:ext cx="4244975" cy="2227263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half" idx="3"/>
          </p:nvPr>
        </p:nvSpPr>
        <p:spPr>
          <a:xfrm>
            <a:off x="250825" y="4008438"/>
            <a:ext cx="8642350" cy="222885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0"/>
          </p:nvPr>
        </p:nvSpPr>
        <p:spPr>
          <a:xfrm>
            <a:off x="2520950" y="6619875"/>
            <a:ext cx="5929313" cy="163513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06FB9-5695-4735-BAE6-DD94351702A6}" type="datetimeFigureOut">
              <a:rPr lang="fr-FR" smtClean="0"/>
              <a:pPr/>
              <a:t>24/10/2012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C95FE-944B-440C-82C9-5E80975B31D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06FB9-5695-4735-BAE6-DD94351702A6}" type="datetimeFigureOut">
              <a:rPr lang="fr-FR" smtClean="0"/>
              <a:pPr/>
              <a:t>24/10/2012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C95FE-944B-440C-82C9-5E80975B31D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06FB9-5695-4735-BAE6-DD94351702A6}" type="datetimeFigureOut">
              <a:rPr lang="fr-FR" smtClean="0"/>
              <a:pPr/>
              <a:t>24/10/2012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C95FE-944B-440C-82C9-5E80975B31D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26" name="Espace réservé de la date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6F06FB9-5695-4735-BAE6-DD94351702A6}" type="datetimeFigureOut">
              <a:rPr lang="fr-FR" smtClean="0"/>
              <a:pPr/>
              <a:t>24/10/2012</a:t>
            </a:fld>
            <a:endParaRPr lang="fr-FR"/>
          </a:p>
        </p:txBody>
      </p:sp>
      <p:sp>
        <p:nvSpPr>
          <p:cNvPr id="27" name="Espace réservé du numéro de diapositive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20C95FE-944B-440C-82C9-5E80975B31DF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8" name="Espace réservé du pied de page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06F06FB9-5695-4735-BAE6-DD94351702A6}" type="datetimeFigureOut">
              <a:rPr lang="fr-FR" smtClean="0"/>
              <a:pPr/>
              <a:t>24/10/2012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020C95FE-944B-440C-82C9-5E80975B31D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06FB9-5695-4735-BAE6-DD94351702A6}" type="datetimeFigureOut">
              <a:rPr lang="fr-FR" smtClean="0"/>
              <a:pPr/>
              <a:t>24/10/2012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C95FE-944B-440C-82C9-5E80975B31D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06FB9-5695-4735-BAE6-DD94351702A6}" type="datetimeFigureOut">
              <a:rPr lang="fr-FR" smtClean="0"/>
              <a:pPr/>
              <a:t>24/10/2012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C95FE-944B-440C-82C9-5E80975B31D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06FB9-5695-4735-BAE6-DD94351702A6}" type="datetimeFigureOut">
              <a:rPr lang="fr-FR" smtClean="0"/>
              <a:pPr/>
              <a:t>24/10/2012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C95FE-944B-440C-82C9-5E80975B31D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2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ectangle à coins arrondis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ectangle à coins arrondis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06F06FB9-5695-4735-BAE6-DD94351702A6}" type="datetimeFigureOut">
              <a:rPr lang="fr-FR" smtClean="0"/>
              <a:pPr/>
              <a:t>24/10/2012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fr-FR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020C95FE-944B-440C-82C9-5E80975B31D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9.bin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oleObject10.bin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35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4.jpeg"/><Relationship Id="rId5" Type="http://schemas.openxmlformats.org/officeDocument/2006/relationships/oleObject" Target="../embeddings/oleObject11.bin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3" Type="http://schemas.openxmlformats.org/officeDocument/2006/relationships/notesSlide" Target="../notesSlides/notesSlide9.xml"/><Relationship Id="rId7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4.bin"/><Relationship Id="rId11" Type="http://schemas.openxmlformats.org/officeDocument/2006/relationships/image" Target="../media/image5.png"/><Relationship Id="rId5" Type="http://schemas.openxmlformats.org/officeDocument/2006/relationships/oleObject" Target="../embeddings/oleObject13.bin"/><Relationship Id="rId10" Type="http://schemas.openxmlformats.org/officeDocument/2006/relationships/oleObject" Target="../embeddings/oleObject18.bin"/><Relationship Id="rId4" Type="http://schemas.openxmlformats.org/officeDocument/2006/relationships/oleObject" Target="../embeddings/oleObject12.bin"/><Relationship Id="rId9" Type="http://schemas.openxmlformats.org/officeDocument/2006/relationships/oleObject" Target="../embeddings/oleObject17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.bin"/><Relationship Id="rId13" Type="http://schemas.openxmlformats.org/officeDocument/2006/relationships/oleObject" Target="../embeddings/oleObject27.bin"/><Relationship Id="rId18" Type="http://schemas.openxmlformats.org/officeDocument/2006/relationships/oleObject" Target="../embeddings/oleObject32.bin"/><Relationship Id="rId3" Type="http://schemas.openxmlformats.org/officeDocument/2006/relationships/notesSlide" Target="../notesSlides/notesSlide10.xml"/><Relationship Id="rId7" Type="http://schemas.openxmlformats.org/officeDocument/2006/relationships/oleObject" Target="../embeddings/oleObject21.bin"/><Relationship Id="rId12" Type="http://schemas.openxmlformats.org/officeDocument/2006/relationships/oleObject" Target="../embeddings/oleObject26.bin"/><Relationship Id="rId17" Type="http://schemas.openxmlformats.org/officeDocument/2006/relationships/oleObject" Target="../embeddings/oleObject31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30.bin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0.bin"/><Relationship Id="rId11" Type="http://schemas.openxmlformats.org/officeDocument/2006/relationships/oleObject" Target="../embeddings/oleObject25.bin"/><Relationship Id="rId5" Type="http://schemas.openxmlformats.org/officeDocument/2006/relationships/oleObject" Target="../embeddings/oleObject19.bin"/><Relationship Id="rId15" Type="http://schemas.openxmlformats.org/officeDocument/2006/relationships/oleObject" Target="../embeddings/oleObject29.bin"/><Relationship Id="rId10" Type="http://schemas.openxmlformats.org/officeDocument/2006/relationships/oleObject" Target="../embeddings/oleObject24.bin"/><Relationship Id="rId4" Type="http://schemas.openxmlformats.org/officeDocument/2006/relationships/image" Target="../media/image5.png"/><Relationship Id="rId9" Type="http://schemas.openxmlformats.org/officeDocument/2006/relationships/oleObject" Target="../embeddings/oleObject23.bin"/><Relationship Id="rId14" Type="http://schemas.openxmlformats.org/officeDocument/2006/relationships/oleObject" Target="../embeddings/oleObject28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6.bin"/><Relationship Id="rId3" Type="http://schemas.openxmlformats.org/officeDocument/2006/relationships/notesSlide" Target="../notesSlides/notesSlide12.xml"/><Relationship Id="rId7" Type="http://schemas.openxmlformats.org/officeDocument/2006/relationships/oleObject" Target="../embeddings/oleObject3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34.bin"/><Relationship Id="rId5" Type="http://schemas.openxmlformats.org/officeDocument/2006/relationships/oleObject" Target="../embeddings/oleObject33.bin"/><Relationship Id="rId4" Type="http://schemas.openxmlformats.org/officeDocument/2006/relationships/image" Target="../media/image5.png"/><Relationship Id="rId9" Type="http://schemas.openxmlformats.org/officeDocument/2006/relationships/oleObject" Target="../embeddings/oleObject37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2.bin"/><Relationship Id="rId3" Type="http://schemas.openxmlformats.org/officeDocument/2006/relationships/image" Target="../media/image5.png"/><Relationship Id="rId7" Type="http://schemas.openxmlformats.org/officeDocument/2006/relationships/oleObject" Target="../embeddings/oleObject4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40.bin"/><Relationship Id="rId5" Type="http://schemas.openxmlformats.org/officeDocument/2006/relationships/oleObject" Target="../embeddings/oleObject39.bin"/><Relationship Id="rId4" Type="http://schemas.openxmlformats.org/officeDocument/2006/relationships/oleObject" Target="../embeddings/oleObject38.bin"/><Relationship Id="rId9" Type="http://schemas.openxmlformats.org/officeDocument/2006/relationships/oleObject" Target="../embeddings/oleObject43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emf"/><Relationship Id="rId2" Type="http://schemas.openxmlformats.org/officeDocument/2006/relationships/image" Target="../media/image69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71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image" Target="../media/image75.png"/><Relationship Id="rId7" Type="http://schemas.openxmlformats.org/officeDocument/2006/relationships/image" Target="../media/image7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82.png"/><Relationship Id="rId7" Type="http://schemas.openxmlformats.org/officeDocument/2006/relationships/image" Target="../media/image86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5.png"/><Relationship Id="rId5" Type="http://schemas.openxmlformats.org/officeDocument/2006/relationships/image" Target="../media/image84.png"/><Relationship Id="rId4" Type="http://schemas.openxmlformats.org/officeDocument/2006/relationships/image" Target="../media/image8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4" Type="http://schemas.openxmlformats.org/officeDocument/2006/relationships/oleObject" Target="../embeddings/oleObject44.bin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5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oleObject" Target="../embeddings/oleObject7.bin"/><Relationship Id="rId3" Type="http://schemas.openxmlformats.org/officeDocument/2006/relationships/notesSlide" Target="../notesSlides/notesSlide6.xml"/><Relationship Id="rId7" Type="http://schemas.openxmlformats.org/officeDocument/2006/relationships/oleObject" Target="../embeddings/oleObject2.bin"/><Relationship Id="rId12" Type="http://schemas.openxmlformats.org/officeDocument/2006/relationships/oleObject" Target="../embeddings/oleObject6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png"/><Relationship Id="rId11" Type="http://schemas.openxmlformats.org/officeDocument/2006/relationships/oleObject" Target="../embeddings/oleObject5.bin"/><Relationship Id="rId5" Type="http://schemas.openxmlformats.org/officeDocument/2006/relationships/image" Target="../media/image5.png"/><Relationship Id="rId10" Type="http://schemas.openxmlformats.org/officeDocument/2006/relationships/oleObject" Target="../embeddings/oleObject4.bin"/><Relationship Id="rId4" Type="http://schemas.openxmlformats.org/officeDocument/2006/relationships/image" Target="../media/image20.png"/><Relationship Id="rId9" Type="http://schemas.openxmlformats.org/officeDocument/2006/relationships/image" Target="../media/image11.png"/><Relationship Id="rId14" Type="http://schemas.openxmlformats.org/officeDocument/2006/relationships/oleObject" Target="../embeddings/oleObject8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95536" y="1772816"/>
            <a:ext cx="84249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tx2"/>
                </a:solidFill>
                <a:latin typeface="Book Antiqua" pitchFamily="18" charset="0"/>
              </a:rPr>
              <a:t>Nonlinear phase retrieval in line-phase </a:t>
            </a:r>
            <a:r>
              <a:rPr lang="en-US" sz="3200" b="1" dirty="0" smtClean="0">
                <a:solidFill>
                  <a:schemeClr val="tx2"/>
                </a:solidFill>
                <a:latin typeface="Book Antiqua" pitchFamily="18" charset="0"/>
              </a:rPr>
              <a:t>tomography</a:t>
            </a:r>
            <a:endParaRPr lang="en-US" sz="3200" b="1" dirty="0" smtClean="0">
              <a:solidFill>
                <a:schemeClr val="tx2"/>
              </a:solidFill>
              <a:latin typeface="Book Antiqua" pitchFamily="18" charset="0"/>
            </a:endParaRPr>
          </a:p>
          <a:p>
            <a:pPr algn="ctr"/>
            <a:endParaRPr lang="fr-FR" sz="3200" dirty="0">
              <a:solidFill>
                <a:schemeClr val="tx2"/>
              </a:solidFill>
              <a:latin typeface="Book Antiqua" pitchFamily="18" charset="0"/>
            </a:endParaRPr>
          </a:p>
        </p:txBody>
      </p:sp>
      <p:pic>
        <p:nvPicPr>
          <p:cNvPr id="6" name="Picture 3092" descr="INS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4664"/>
            <a:ext cx="1080120" cy="575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090" descr="ESRF-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" y="980728"/>
            <a:ext cx="578634" cy="397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088" descr="logogenerique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12360" y="620688"/>
            <a:ext cx="1304454" cy="287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12360" y="95672"/>
            <a:ext cx="1275993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087" descr="CNRSfr-grand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88424" y="980578"/>
            <a:ext cx="520779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ZoneTexte 13"/>
          <p:cNvSpPr txBox="1"/>
          <p:nvPr/>
        </p:nvSpPr>
        <p:spPr>
          <a:xfrm>
            <a:off x="-72008" y="-27384"/>
            <a:ext cx="3059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i="1" dirty="0" smtClean="0">
                <a:solidFill>
                  <a:schemeClr val="bg2"/>
                </a:solidFill>
              </a:rPr>
              <a:t>DROITE Lyon  10/2012</a:t>
            </a:r>
            <a:endParaRPr lang="fr-FR" b="1" i="1" dirty="0">
              <a:solidFill>
                <a:schemeClr val="bg2"/>
              </a:solidFill>
            </a:endParaRP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>
          <a:xfrm>
            <a:off x="250825" y="3068960"/>
            <a:ext cx="8642350" cy="3789040"/>
          </a:xfrm>
          <a:prstGeom prst="rect">
            <a:avLst/>
          </a:prstGeom>
        </p:spPr>
        <p:txBody>
          <a:bodyPr/>
          <a:lstStyle/>
          <a:p>
            <a:pPr marL="365760" marR="0" lvl="0" indent="-256032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tabLst/>
              <a:defRPr/>
            </a:pPr>
            <a:r>
              <a:rPr lang="en-US" sz="2000" b="1" dirty="0" err="1" smtClean="0">
                <a:solidFill>
                  <a:schemeClr val="tx2"/>
                </a:solidFill>
                <a:latin typeface="Book Antiqua" pitchFamily="18" charset="0"/>
              </a:rPr>
              <a:t>Valentina</a:t>
            </a:r>
            <a:r>
              <a:rPr lang="en-US" sz="2000" b="1" dirty="0" smtClean="0">
                <a:solidFill>
                  <a:schemeClr val="tx2"/>
                </a:solidFill>
                <a:latin typeface="Book Antiqua" pitchFamily="18" charset="0"/>
              </a:rPr>
              <a:t> </a:t>
            </a:r>
            <a:r>
              <a:rPr lang="en-US" sz="2000" b="1" dirty="0" err="1" smtClean="0">
                <a:solidFill>
                  <a:schemeClr val="tx2"/>
                </a:solidFill>
                <a:latin typeface="Book Antiqua" pitchFamily="18" charset="0"/>
              </a:rPr>
              <a:t>Davidoiu</a:t>
            </a:r>
            <a:r>
              <a:rPr kumimoji="0" lang="en-US" sz="2000" b="1" i="0" u="none" strike="noStrike" kern="1200" cap="none" spc="0" normalizeH="0" baseline="3000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Book Antiqua" pitchFamily="18" charset="0"/>
              </a:rPr>
              <a:t>1</a:t>
            </a:r>
          </a:p>
          <a:p>
            <a:pPr marL="365760" marR="0" lvl="0" indent="-256032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tabLst/>
              <a:defRPr/>
            </a:pPr>
            <a:endParaRPr kumimoji="0" lang="en-US" sz="2000" i="0" u="none" strike="noStrike" kern="1200" cap="none" spc="0" normalizeH="0" baseline="3000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Book Antiqua" pitchFamily="18" charset="0"/>
            </a:endParaRPr>
          </a:p>
          <a:p>
            <a:pPr marL="365760" lvl="0" indent="-256032" algn="ctr">
              <a:spcBef>
                <a:spcPts val="300"/>
              </a:spcBef>
              <a:buClr>
                <a:schemeClr val="accent3"/>
              </a:buClr>
              <a:defRPr/>
            </a:pPr>
            <a:r>
              <a:rPr kumimoji="0" lang="en-US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Book Antiqua" pitchFamily="18" charset="0"/>
              </a:rPr>
              <a:t> Bruno </a:t>
            </a:r>
            <a:r>
              <a:rPr kumimoji="0" lang="en-US" sz="20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Book Antiqua" pitchFamily="18" charset="0"/>
              </a:rPr>
              <a:t>Sixou</a:t>
            </a:r>
            <a:r>
              <a:rPr lang="en-US" sz="2000" baseline="30000" dirty="0" smtClean="0">
                <a:solidFill>
                  <a:schemeClr val="tx2"/>
                </a:solidFill>
                <a:latin typeface="Book Antiqua" pitchFamily="18" charset="0"/>
              </a:rPr>
              <a:t>1</a:t>
            </a:r>
            <a:r>
              <a:rPr kumimoji="0" lang="en-US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Book Antiqua" pitchFamily="18" charset="0"/>
              </a:rPr>
              <a:t>, Françoise Peyrin</a:t>
            </a:r>
            <a:r>
              <a:rPr kumimoji="0" lang="en-US" sz="200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Book Antiqua" pitchFamily="18" charset="0"/>
              </a:rPr>
              <a:t>1,2</a:t>
            </a:r>
            <a:r>
              <a:rPr lang="en-US" sz="2000" dirty="0" smtClean="0">
                <a:solidFill>
                  <a:schemeClr val="tx2"/>
                </a:solidFill>
                <a:latin typeface="Book Antiqua" pitchFamily="18" charset="0"/>
              </a:rPr>
              <a:t> and </a:t>
            </a:r>
            <a:r>
              <a:rPr lang="en-US" sz="2000" dirty="0" smtClean="0">
                <a:solidFill>
                  <a:schemeClr val="tx2"/>
                </a:solidFill>
                <a:latin typeface="Book Antiqua" pitchFamily="18" charset="0"/>
              </a:rPr>
              <a:t> </a:t>
            </a:r>
            <a:r>
              <a:rPr lang="en-US" sz="2000" dirty="0" smtClean="0">
                <a:solidFill>
                  <a:schemeClr val="tx2"/>
                </a:solidFill>
                <a:latin typeface="Book Antiqua" pitchFamily="18" charset="0"/>
              </a:rPr>
              <a:t>Max Langer</a:t>
            </a:r>
            <a:r>
              <a:rPr lang="en-US" sz="2000" baseline="30000" dirty="0" smtClean="0">
                <a:solidFill>
                  <a:schemeClr val="tx2"/>
                </a:solidFill>
                <a:latin typeface="Book Antiqua" pitchFamily="18" charset="0"/>
              </a:rPr>
              <a:t>1,2</a:t>
            </a:r>
            <a:r>
              <a:rPr lang="en-US" sz="2000" dirty="0" smtClean="0">
                <a:solidFill>
                  <a:schemeClr val="tx2"/>
                </a:solidFill>
                <a:latin typeface="Book Antiqua" pitchFamily="18" charset="0"/>
              </a:rPr>
              <a:t> </a:t>
            </a:r>
            <a:endParaRPr kumimoji="0" lang="en-US" sz="200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Book Antiqua" pitchFamily="18" charset="0"/>
            </a:endParaRPr>
          </a:p>
          <a:p>
            <a:pPr marL="365760" marR="0" lvl="0" indent="-256032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tabLst/>
              <a:defRPr/>
            </a:pPr>
            <a:endParaRPr kumimoji="0" lang="en-US" sz="200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Book Antiqua" pitchFamily="18" charset="0"/>
            </a:endParaRPr>
          </a:p>
          <a:p>
            <a:pPr marL="365760" marR="0" lvl="0" indent="-256032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tabLst/>
              <a:defRPr/>
            </a:pPr>
            <a:r>
              <a:rPr kumimoji="0" lang="en-US" sz="200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Book Antiqua" pitchFamily="18" charset="0"/>
              </a:rPr>
              <a:t>1</a:t>
            </a:r>
            <a:r>
              <a:rPr kumimoji="0" lang="en-US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Book Antiqua" pitchFamily="18" charset="0"/>
              </a:rPr>
              <a:t>CREATIS, CNRS UMR 5220, INSERM U630, INSA, Lyon, France</a:t>
            </a:r>
          </a:p>
          <a:p>
            <a:pPr marL="365760" marR="0" lvl="0" indent="-256032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tabLst/>
              <a:defRPr/>
            </a:pPr>
            <a:r>
              <a:rPr kumimoji="0" lang="en-US" sz="200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Book Antiqua" pitchFamily="18" charset="0"/>
              </a:rPr>
              <a:t>2</a:t>
            </a:r>
            <a:r>
              <a:rPr kumimoji="0" lang="en-US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Book Antiqua" pitchFamily="18" charset="0"/>
              </a:rPr>
              <a:t>European Synchrotron Radiation Facility, Grenoble, France</a:t>
            </a:r>
          </a:p>
          <a:p>
            <a:pPr marL="365760" marR="0" lvl="0" indent="-256032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tabLst/>
              <a:defRPr/>
            </a:pPr>
            <a:endParaRPr kumimoji="0" lang="en-US" sz="200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Book Antiqua" pitchFamily="18" charset="0"/>
            </a:endParaRPr>
          </a:p>
          <a:p>
            <a:pPr marL="365760" marR="0" lvl="0" indent="-256032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tabLst/>
              <a:defRPr/>
            </a:pPr>
            <a:r>
              <a:rPr lang="en-US" sz="2000" b="1" dirty="0" smtClean="0">
                <a:solidFill>
                  <a:schemeClr val="tx2"/>
                </a:solidFill>
                <a:latin typeface="Book Antiqua" pitchFamily="18" charset="0"/>
              </a:rPr>
              <a:t>v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Book Antiqua" pitchFamily="18" charset="0"/>
              </a:rPr>
              <a:t>alentina.davidoiu@creatis.insa-lyon.fr</a:t>
            </a:r>
          </a:p>
          <a:p>
            <a:pPr marL="365760" marR="0" lvl="0" indent="-256032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tabLst/>
              <a:defRPr/>
            </a:pP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Book Antiqua" pitchFamily="18" charset="0"/>
            </a:endParaRPr>
          </a:p>
          <a:p>
            <a:pPr marL="365760" marR="0" lvl="0" indent="-256032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Book Antiqua" pitchFamily="18" charset="0"/>
              </a:rPr>
              <a:t>Workshop DROITE</a:t>
            </a:r>
          </a:p>
          <a:p>
            <a:pPr marL="365760" marR="0" lvl="0" indent="-256032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tabLst/>
              <a:defRPr/>
            </a:pPr>
            <a:r>
              <a:rPr lang="en-US" dirty="0" smtClean="0">
                <a:solidFill>
                  <a:schemeClr val="tx2"/>
                </a:solidFill>
                <a:latin typeface="Book Antiqua" pitchFamily="18" charset="0"/>
              </a:rPr>
              <a:t>October, 24th 2012</a:t>
            </a:r>
            <a:endParaRPr kumimoji="0" lang="en-US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Book Antiqua" pitchFamily="18" charset="0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Char char="•"/>
              <a:tabLst/>
              <a:defRPr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Char char="•"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olotom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3310" y="2132856"/>
            <a:ext cx="2868612" cy="2952328"/>
          </a:xfrm>
          <a:prstGeom prst="rect">
            <a:avLst/>
          </a:prstGeom>
          <a:noFill/>
        </p:spPr>
      </p:pic>
      <p:pic>
        <p:nvPicPr>
          <p:cNvPr id="3" name="Picture 5" descr="skelcell_F2_holo_1_00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2132856"/>
            <a:ext cx="2713038" cy="2952328"/>
          </a:xfrm>
          <a:prstGeom prst="rect">
            <a:avLst/>
          </a:prstGeom>
          <a:noFill/>
        </p:spPr>
      </p:pic>
      <p:pic>
        <p:nvPicPr>
          <p:cNvPr id="7" name="Picture 11" descr="merle_2_1_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92838" y="2132856"/>
            <a:ext cx="2698750" cy="2950592"/>
          </a:xfrm>
          <a:prstGeom prst="rect">
            <a:avLst/>
          </a:prstGeom>
          <a:noFill/>
        </p:spPr>
      </p:pic>
      <p:pic>
        <p:nvPicPr>
          <p:cNvPr id="8" name="Picture 1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68344" y="188640"/>
            <a:ext cx="1275993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395536" y="1178749"/>
            <a:ext cx="87484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2"/>
                </a:solidFill>
                <a:latin typeface="Book Antiqua" pitchFamily="18" charset="0"/>
                <a:ea typeface="DejaVu Sans" pitchFamily="34" charset="0"/>
                <a:cs typeface="Arial" charset="0"/>
              </a:rPr>
              <a:t>Phase contrast has very different applications</a:t>
            </a:r>
            <a:endParaRPr lang="en-US" sz="2400" dirty="0" smtClean="0">
              <a:solidFill>
                <a:schemeClr val="tx2"/>
              </a:solidFill>
              <a:latin typeface="Book Antiqua" pitchFamily="18" charset="0"/>
              <a:cs typeface="Arial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8784976" y="6516052"/>
            <a:ext cx="539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2060"/>
                </a:solidFill>
                <a:latin typeface="Book Antiqua" pitchFamily="18" charset="0"/>
              </a:rPr>
              <a:t>10</a:t>
            </a:r>
            <a:endParaRPr lang="fr-FR" b="1" dirty="0">
              <a:solidFill>
                <a:srgbClr val="002060"/>
              </a:solidFill>
              <a:latin typeface="Book Antiqua" pitchFamily="18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-72008" y="-27384"/>
            <a:ext cx="3059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i="1" dirty="0" smtClean="0">
                <a:solidFill>
                  <a:schemeClr val="bg2"/>
                </a:solidFill>
              </a:rPr>
              <a:t>DROITE Lyon  10/2012</a:t>
            </a:r>
            <a:endParaRPr lang="fr-FR" b="1" i="1" dirty="0">
              <a:solidFill>
                <a:schemeClr val="bg2"/>
              </a:solidFill>
            </a:endParaRPr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0" y="331440"/>
            <a:ext cx="9144000" cy="64928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Book Antiqua" pitchFamily="18" charset="0"/>
                <a:ea typeface="+mj-ea"/>
                <a:cs typeface="+mj-cs"/>
              </a:rPr>
              <a:t>Applications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Book Antiqua" pitchFamily="18" charset="0"/>
              <a:ea typeface="+mj-ea"/>
              <a:cs typeface="+mj-cs"/>
            </a:endParaRPr>
          </a:p>
        </p:txBody>
      </p:sp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394865" y="5085580"/>
            <a:ext cx="2879725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r>
              <a:rPr lang="en-US" sz="2200" b="1" dirty="0">
                <a:solidFill>
                  <a:schemeClr val="tx2"/>
                </a:solidFill>
                <a:latin typeface="Book Antiqua" pitchFamily="18" charset="0"/>
              </a:rPr>
              <a:t>Paleontology</a:t>
            </a:r>
          </a:p>
        </p:txBody>
      </p:sp>
      <p:sp>
        <p:nvSpPr>
          <p:cNvPr id="17" name="Text Box 9"/>
          <p:cNvSpPr txBox="1">
            <a:spLocks noChangeArrowheads="1"/>
          </p:cNvSpPr>
          <p:nvPr/>
        </p:nvSpPr>
        <p:spPr bwMode="auto">
          <a:xfrm>
            <a:off x="3382540" y="5085184"/>
            <a:ext cx="2844800" cy="430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200" b="1" dirty="0">
                <a:solidFill>
                  <a:schemeClr val="tx2"/>
                </a:solidFill>
                <a:latin typeface="Book Antiqua" pitchFamily="18" charset="0"/>
              </a:rPr>
              <a:t>Bone research</a:t>
            </a:r>
          </a:p>
        </p:txBody>
      </p:sp>
      <p:sp>
        <p:nvSpPr>
          <p:cNvPr id="18" name="Text Box 10"/>
          <p:cNvSpPr txBox="1">
            <a:spLocks noChangeArrowheads="1"/>
          </p:cNvSpPr>
          <p:nvPr/>
        </p:nvSpPr>
        <p:spPr bwMode="auto">
          <a:xfrm>
            <a:off x="6156176" y="5085184"/>
            <a:ext cx="3023865" cy="430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200" b="1" dirty="0">
                <a:solidFill>
                  <a:schemeClr val="tx2"/>
                </a:solidFill>
                <a:latin typeface="Book Antiqua" pitchFamily="18" charset="0"/>
              </a:rPr>
              <a:t>Small animal imaging</a:t>
            </a:r>
          </a:p>
        </p:txBody>
      </p:sp>
      <p:sp>
        <p:nvSpPr>
          <p:cNvPr id="19" name="Text Box 27"/>
          <p:cNvSpPr txBox="1">
            <a:spLocks noChangeArrowheads="1"/>
          </p:cNvSpPr>
          <p:nvPr/>
        </p:nvSpPr>
        <p:spPr bwMode="auto">
          <a:xfrm>
            <a:off x="7236296" y="6488668"/>
            <a:ext cx="147348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sv-SE" b="1" dirty="0" smtClean="0">
                <a:solidFill>
                  <a:schemeClr val="tx2"/>
                </a:solidFill>
                <a:latin typeface="Book Antiqua" pitchFamily="18" charset="0"/>
              </a:rPr>
              <a:t>Langer et al.</a:t>
            </a:r>
            <a:endParaRPr lang="sv-SE" b="1" dirty="0">
              <a:solidFill>
                <a:schemeClr val="tx2"/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-72008" y="-27384"/>
            <a:ext cx="3059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i="1" dirty="0" smtClean="0">
                <a:solidFill>
                  <a:schemeClr val="bg2"/>
                </a:solidFill>
              </a:rPr>
              <a:t>DROITE Lyon  10/2012</a:t>
            </a:r>
            <a:endParaRPr lang="fr-FR" b="1" i="1" dirty="0">
              <a:solidFill>
                <a:schemeClr val="bg2"/>
              </a:solidFill>
            </a:endParaRPr>
          </a:p>
        </p:txBody>
      </p:sp>
      <p:pic>
        <p:nvPicPr>
          <p:cNvPr id="4" name="Picture 1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68344" y="188640"/>
            <a:ext cx="1275993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0" descr="N:\Projects\Archive\Papers\older\2006-mixed_approach_letter\setup2.tif"/>
          <p:cNvPicPr>
            <a:picLocks noChangeAspect="1" noChangeArrowheads="1"/>
          </p:cNvPicPr>
          <p:nvPr/>
        </p:nvPicPr>
        <p:blipFill>
          <a:blip r:embed="rId4" cstate="print">
            <a:lum contrast="-22000"/>
          </a:blip>
          <a:srcRect/>
          <a:stretch>
            <a:fillRect/>
          </a:stretch>
        </p:blipFill>
        <p:spPr bwMode="auto">
          <a:xfrm>
            <a:off x="5436096" y="620688"/>
            <a:ext cx="3707904" cy="1152128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extrusionH="76200">
            <a:extrusionClr>
              <a:schemeClr val="accent3"/>
            </a:extrusionClr>
            <a:contourClr>
              <a:schemeClr val="bg1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0" y="323945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200" b="1" dirty="0" smtClean="0">
                <a:solidFill>
                  <a:schemeClr val="tx2"/>
                </a:solidFill>
                <a:latin typeface="Book Antiqua" pitchFamily="18" charset="0"/>
              </a:rPr>
              <a:t>The </a:t>
            </a:r>
            <a:r>
              <a:rPr lang="it-IT" sz="3200" b="1" i="1" dirty="0" smtClean="0">
                <a:solidFill>
                  <a:schemeClr val="tx2"/>
                </a:solidFill>
                <a:latin typeface="Book Antiqua" pitchFamily="18" charset="0"/>
              </a:rPr>
              <a:t>Linear</a:t>
            </a:r>
            <a:r>
              <a:rPr lang="it-IT" sz="3200" b="1" dirty="0" smtClean="0">
                <a:solidFill>
                  <a:schemeClr val="tx2"/>
                </a:solidFill>
                <a:latin typeface="Book Antiqua" pitchFamily="18" charset="0"/>
              </a:rPr>
              <a:t> Invers Problem</a:t>
            </a:r>
            <a:endParaRPr lang="en-US" sz="3200" b="1" dirty="0">
              <a:solidFill>
                <a:schemeClr val="tx2"/>
              </a:solidFill>
              <a:latin typeface="Book Antiqua" pitchFamily="18" charset="0"/>
            </a:endParaRPr>
          </a:p>
        </p:txBody>
      </p:sp>
      <p:grpSp>
        <p:nvGrpSpPr>
          <p:cNvPr id="8" name="Groupe 7"/>
          <p:cNvGrpSpPr/>
          <p:nvPr/>
        </p:nvGrpSpPr>
        <p:grpSpPr>
          <a:xfrm>
            <a:off x="0" y="692696"/>
            <a:ext cx="9144000" cy="6555641"/>
            <a:chOff x="0" y="692696"/>
            <a:chExt cx="9144000" cy="6555641"/>
          </a:xfrm>
        </p:grpSpPr>
        <p:sp>
          <p:nvSpPr>
            <p:cNvPr id="7" name="ZoneTexte 6"/>
            <p:cNvSpPr txBox="1"/>
            <p:nvPr/>
          </p:nvSpPr>
          <p:spPr>
            <a:xfrm>
              <a:off x="0" y="692696"/>
              <a:ext cx="9144000" cy="65556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endParaRPr lang="en-US" sz="2200" dirty="0" smtClean="0">
                <a:latin typeface="Book Antiqua" pitchFamily="18" charset="0"/>
              </a:endParaRPr>
            </a:p>
            <a:p>
              <a:pPr algn="just">
                <a:buFont typeface="Arial" pitchFamily="34" charset="0"/>
                <a:buChar char="•"/>
              </a:pPr>
              <a:r>
                <a:rPr lang="en-US" sz="2200" dirty="0" smtClean="0">
                  <a:latin typeface="Book Antiqua" pitchFamily="18" charset="0"/>
                </a:rPr>
                <a:t>Based on </a:t>
              </a:r>
              <a:r>
                <a:rPr lang="en-US" sz="2200" dirty="0" smtClean="0">
                  <a:solidFill>
                    <a:srgbClr val="C00000"/>
                  </a:solidFill>
                  <a:latin typeface="Book Antiqua" pitchFamily="18" charset="0"/>
                </a:rPr>
                <a:t>linearization of </a:t>
              </a:r>
            </a:p>
            <a:p>
              <a:pPr lvl="1" algn="just">
                <a:buFont typeface="Wingdings" pitchFamily="2" charset="2"/>
                <a:buChar char="Ø"/>
              </a:pPr>
              <a:r>
                <a:rPr lang="en-US" sz="2000" dirty="0" smtClean="0">
                  <a:latin typeface="Book Antiqua" pitchFamily="18" charset="0"/>
                </a:rPr>
                <a:t>PDE between the phase and intensity</a:t>
              </a:r>
            </a:p>
            <a:p>
              <a:pPr algn="just"/>
              <a:endParaRPr lang="en-US" sz="2200" dirty="0" smtClean="0">
                <a:solidFill>
                  <a:schemeClr val="accent2"/>
                </a:solidFill>
                <a:latin typeface="Book Antiqua" pitchFamily="18" charset="0"/>
                <a:cs typeface="Arial" charset="0"/>
              </a:endParaRPr>
            </a:p>
            <a:p>
              <a:pPr marL="457200" indent="-457200" algn="just">
                <a:buFont typeface="+mj-lt"/>
                <a:buAutoNum type="arabicPeriod"/>
              </a:pPr>
              <a:r>
                <a:rPr lang="en-US" sz="2200" dirty="0" smtClean="0">
                  <a:solidFill>
                    <a:schemeClr val="tx2"/>
                  </a:solidFill>
                  <a:latin typeface="Book Antiqua" pitchFamily="18" charset="0"/>
                  <a:cs typeface="Arial" charset="0"/>
                </a:rPr>
                <a:t>«Transport Intensity Equation »  (TIE)</a:t>
              </a:r>
              <a:r>
                <a:rPr lang="en-US" sz="2200" dirty="0" smtClean="0">
                  <a:solidFill>
                    <a:schemeClr val="tx2"/>
                  </a:solidFill>
                  <a:latin typeface="Book Antiqua" pitchFamily="18" charset="0"/>
                  <a:cs typeface="Arial" charset="0"/>
                  <a:sym typeface="Wingdings" pitchFamily="2" charset="2"/>
                </a:rPr>
                <a:t> </a:t>
              </a:r>
              <a:r>
                <a:rPr lang="en-US" sz="2200" dirty="0" smtClean="0">
                  <a:latin typeface="Book Antiqua" pitchFamily="18" charset="0"/>
                </a:rPr>
                <a:t>in the propagation direction</a:t>
              </a:r>
            </a:p>
            <a:p>
              <a:pPr lvl="2" algn="just">
                <a:buFont typeface="Wingdings" pitchFamily="2" charset="2"/>
                <a:buChar char="Ø"/>
                <a:tabLst>
                  <a:tab pos="719138" algn="l"/>
                </a:tabLst>
              </a:pPr>
              <a:r>
                <a:rPr lang="en-US" sz="2000" dirty="0" smtClean="0">
                  <a:latin typeface="Book Antiqua" pitchFamily="18" charset="0"/>
                </a:rPr>
                <a:t>Valid for mixed objects but short propagation distances (only 2)</a:t>
              </a:r>
            </a:p>
            <a:p>
              <a:pPr lvl="3" algn="just">
                <a:buFont typeface="Wingdings" pitchFamily="2" charset="2"/>
                <a:buChar char="ü"/>
                <a:tabLst>
                  <a:tab pos="719138" algn="l"/>
                </a:tabLst>
              </a:pPr>
              <a:r>
                <a:rPr lang="en-US" sz="2000" dirty="0" err="1" smtClean="0">
                  <a:latin typeface="Book Antiqua" pitchFamily="18" charset="0"/>
                </a:rPr>
                <a:t>Gureyev</a:t>
              </a:r>
              <a:r>
                <a:rPr lang="en-US" sz="2000" dirty="0" smtClean="0">
                  <a:latin typeface="Book Antiqua" pitchFamily="18" charset="0"/>
                </a:rPr>
                <a:t>, Wilkins, </a:t>
              </a:r>
              <a:r>
                <a:rPr lang="en-US" sz="2000" dirty="0" err="1" smtClean="0">
                  <a:latin typeface="Book Antiqua" pitchFamily="18" charset="0"/>
                </a:rPr>
                <a:t>Paganin</a:t>
              </a:r>
              <a:r>
                <a:rPr lang="en-US" sz="2000" dirty="0" smtClean="0">
                  <a:latin typeface="Book Antiqua" pitchFamily="18" charset="0"/>
                </a:rPr>
                <a:t> et al., Australia</a:t>
              </a:r>
            </a:p>
            <a:p>
              <a:pPr lvl="3" algn="just">
                <a:buFont typeface="Wingdings" pitchFamily="2" charset="2"/>
                <a:buChar char="ü"/>
                <a:tabLst>
                  <a:tab pos="719138" algn="l"/>
                </a:tabLst>
              </a:pPr>
              <a:r>
                <a:rPr lang="en-US" sz="2000" dirty="0" err="1" smtClean="0">
                  <a:latin typeface="Book Antiqua" pitchFamily="18" charset="0"/>
                </a:rPr>
                <a:t>Bronnikov</a:t>
              </a:r>
              <a:r>
                <a:rPr lang="en-US" sz="2000" dirty="0" smtClean="0">
                  <a:latin typeface="Book Antiqua" pitchFamily="18" charset="0"/>
                </a:rPr>
                <a:t>, Netherlands</a:t>
              </a:r>
            </a:p>
            <a:p>
              <a:pPr lvl="3" algn="just">
                <a:tabLst>
                  <a:tab pos="719138" algn="l"/>
                </a:tabLst>
              </a:pPr>
              <a:endParaRPr lang="en-US" sz="2000" dirty="0" smtClean="0">
                <a:latin typeface="Book Antiqua" pitchFamily="18" charset="0"/>
              </a:endParaRPr>
            </a:p>
            <a:p>
              <a:pPr marL="457200" indent="-457200" algn="just">
                <a:buFont typeface="+mj-lt"/>
                <a:buAutoNum type="arabicPeriod"/>
                <a:tabLst>
                  <a:tab pos="719138" algn="l"/>
                </a:tabLst>
              </a:pPr>
              <a:r>
                <a:rPr lang="en-US" sz="2200" dirty="0" smtClean="0">
                  <a:solidFill>
                    <a:schemeClr val="tx2"/>
                  </a:solidFill>
                  <a:latin typeface="Book Antiqua" pitchFamily="18" charset="0"/>
                  <a:cs typeface="Arial" charset="0"/>
                </a:rPr>
                <a:t>«Contrast Transfer Function » (CTF) </a:t>
              </a:r>
              <a:r>
                <a:rPr lang="en-US" sz="2400" dirty="0" smtClean="0">
                  <a:solidFill>
                    <a:schemeClr val="tx2"/>
                  </a:solidFill>
                  <a:latin typeface="Book Antiqua" pitchFamily="18" charset="0"/>
                  <a:cs typeface="Arial" charset="0"/>
                  <a:sym typeface="Wingdings" pitchFamily="2" charset="2"/>
                </a:rPr>
                <a:t> </a:t>
              </a:r>
              <a:r>
                <a:rPr lang="en-US" sz="2200" dirty="0" smtClean="0">
                  <a:latin typeface="Book Antiqua" pitchFamily="18" charset="0"/>
                </a:rPr>
                <a:t>with respect to the object</a:t>
              </a:r>
              <a:endParaRPr lang="en-US" sz="2200" dirty="0" smtClean="0">
                <a:solidFill>
                  <a:schemeClr val="tx2"/>
                </a:solidFill>
                <a:latin typeface="Book Antiqua" pitchFamily="18" charset="0"/>
                <a:cs typeface="Arial" charset="0"/>
              </a:endParaRPr>
            </a:p>
            <a:p>
              <a:pPr lvl="2" algn="just">
                <a:buFont typeface="Wingdings" pitchFamily="2" charset="2"/>
                <a:buChar char="Ø"/>
                <a:tabLst>
                  <a:tab pos="719138" algn="l"/>
                </a:tabLst>
              </a:pPr>
              <a:r>
                <a:rPr lang="en-US" sz="2000" dirty="0" smtClean="0">
                  <a:latin typeface="Book Antiqua" pitchFamily="18" charset="0"/>
                </a:rPr>
                <a:t>Valid for weak absorption and slowly varying phase</a:t>
              </a:r>
            </a:p>
            <a:p>
              <a:pPr lvl="2" algn="just">
                <a:buFont typeface="Wingdings" pitchFamily="2" charset="2"/>
                <a:buChar char="Ø"/>
                <a:tabLst>
                  <a:tab pos="719138" algn="l"/>
                </a:tabLst>
              </a:pPr>
              <a:r>
                <a:rPr lang="en-US" sz="2000" dirty="0" smtClean="0">
                  <a:latin typeface="Book Antiqua" pitchFamily="18" charset="0"/>
                </a:rPr>
                <a:t>Disagrees TIE for short distances</a:t>
              </a:r>
            </a:p>
            <a:p>
              <a:pPr lvl="3" algn="just">
                <a:buFont typeface="Wingdings" pitchFamily="2" charset="2"/>
                <a:buChar char="ü"/>
                <a:tabLst>
                  <a:tab pos="719138" algn="l"/>
                </a:tabLst>
              </a:pPr>
              <a:r>
                <a:rPr lang="en-US" sz="2000" dirty="0" err="1" smtClean="0">
                  <a:latin typeface="Book Antiqua" pitchFamily="18" charset="0"/>
                </a:rPr>
                <a:t>Guigay</a:t>
              </a:r>
              <a:r>
                <a:rPr lang="en-US" sz="2000" dirty="0" smtClean="0">
                  <a:latin typeface="Book Antiqua" pitchFamily="18" charset="0"/>
                </a:rPr>
                <a:t>, </a:t>
              </a:r>
              <a:r>
                <a:rPr lang="en-US" sz="2000" dirty="0" err="1" smtClean="0">
                  <a:latin typeface="Book Antiqua" pitchFamily="18" charset="0"/>
                </a:rPr>
                <a:t>Cloetens</a:t>
              </a:r>
              <a:r>
                <a:rPr lang="en-US" sz="2000" dirty="0" smtClean="0">
                  <a:latin typeface="Book Antiqua" pitchFamily="18" charset="0"/>
                </a:rPr>
                <a:t>, France</a:t>
              </a:r>
            </a:p>
            <a:p>
              <a:pPr lvl="3" algn="just">
                <a:tabLst>
                  <a:tab pos="719138" algn="l"/>
                </a:tabLst>
              </a:pPr>
              <a:endParaRPr lang="en-US" sz="2000" dirty="0" smtClean="0">
                <a:latin typeface="Book Antiqua" pitchFamily="18" charset="0"/>
              </a:endParaRPr>
            </a:p>
            <a:p>
              <a:pPr marL="457200" indent="-457200" algn="just">
                <a:buFont typeface="+mj-lt"/>
                <a:buAutoNum type="arabicPeriod"/>
                <a:tabLst>
                  <a:tab pos="719138" algn="l"/>
                </a:tabLst>
              </a:pPr>
              <a:r>
                <a:rPr lang="en-US" sz="2200" dirty="0" smtClean="0">
                  <a:solidFill>
                    <a:schemeClr val="tx2"/>
                  </a:solidFill>
                  <a:latin typeface="Book Antiqua" pitchFamily="18" charset="0"/>
                  <a:cs typeface="Arial" charset="0"/>
                </a:rPr>
                <a:t>«Mixed Approach»</a:t>
              </a:r>
              <a:r>
                <a:rPr lang="en-US" sz="2000" dirty="0" smtClean="0">
                  <a:solidFill>
                    <a:schemeClr val="tx2"/>
                  </a:solidFill>
                  <a:latin typeface="Book Antiqua" pitchFamily="18" charset="0"/>
                  <a:cs typeface="Arial" charset="0"/>
                  <a:sym typeface="Wingdings" pitchFamily="2" charset="2"/>
                </a:rPr>
                <a:t>  </a:t>
              </a:r>
              <a:r>
                <a:rPr lang="en-US" sz="2200" dirty="0" smtClean="0">
                  <a:latin typeface="Book Antiqua" pitchFamily="18" charset="0"/>
                </a:rPr>
                <a:t>unifies TIE and CTF</a:t>
              </a:r>
            </a:p>
            <a:p>
              <a:pPr lvl="2" algn="just">
                <a:buFont typeface="Wingdings" pitchFamily="2" charset="2"/>
                <a:buChar char="Ø"/>
                <a:tabLst>
                  <a:tab pos="719138" algn="l"/>
                </a:tabLst>
              </a:pPr>
              <a:r>
                <a:rPr lang="en-US" sz="2000" dirty="0" smtClean="0">
                  <a:latin typeface="Book Antiqua" pitchFamily="18" charset="0"/>
                </a:rPr>
                <a:t>Valid for absorptions and phases strong, but slowly varying </a:t>
              </a:r>
            </a:p>
            <a:p>
              <a:pPr lvl="2" algn="just">
                <a:buFont typeface="Wingdings" pitchFamily="2" charset="2"/>
                <a:buChar char="Ø"/>
              </a:pPr>
              <a:r>
                <a:rPr lang="en-US" sz="2000" dirty="0" smtClean="0">
                  <a:latin typeface="Book Antiqua" pitchFamily="18" charset="0"/>
                </a:rPr>
                <a:t>Approach TIE if D </a:t>
              </a:r>
              <a:r>
                <a:rPr lang="en-US" sz="2000" dirty="0" smtClean="0">
                  <a:latin typeface="Book Antiqua" pitchFamily="18" charset="0"/>
                  <a:ea typeface="Lucida Sans Unicode" pitchFamily="34" charset="0"/>
                  <a:cs typeface="Lucida Sans Unicode" pitchFamily="34" charset="0"/>
                </a:rPr>
                <a:t>→</a:t>
              </a:r>
              <a:r>
                <a:rPr lang="en-US" sz="2000" dirty="0" smtClean="0">
                  <a:latin typeface="Book Antiqua" pitchFamily="18" charset="0"/>
                </a:rPr>
                <a:t> 0</a:t>
              </a:r>
            </a:p>
            <a:p>
              <a:pPr lvl="3" algn="just">
                <a:buFont typeface="Wingdings" pitchFamily="2" charset="2"/>
                <a:buChar char="ü"/>
              </a:pPr>
              <a:r>
                <a:rPr lang="en-US" sz="2000" dirty="0" err="1" smtClean="0">
                  <a:latin typeface="Book Antiqua" pitchFamily="18" charset="0"/>
                </a:rPr>
                <a:t>Guigay</a:t>
              </a:r>
              <a:r>
                <a:rPr lang="en-US" sz="2000" dirty="0" smtClean="0">
                  <a:latin typeface="Book Antiqua" pitchFamily="18" charset="0"/>
                </a:rPr>
                <a:t>, Langer, </a:t>
              </a:r>
              <a:r>
                <a:rPr lang="en-US" sz="2000" dirty="0" err="1" smtClean="0">
                  <a:latin typeface="Book Antiqua" pitchFamily="18" charset="0"/>
                </a:rPr>
                <a:t>Cloetens</a:t>
              </a:r>
              <a:r>
                <a:rPr lang="en-US" sz="2000" dirty="0" smtClean="0">
                  <a:latin typeface="Book Antiqua" pitchFamily="18" charset="0"/>
                </a:rPr>
                <a:t> , France</a:t>
              </a:r>
              <a:endParaRPr lang="en-US" sz="2000" dirty="0" smtClean="0">
                <a:latin typeface="Book Antiqua" pitchFamily="18" charset="0"/>
                <a:cs typeface="Arial" charset="0"/>
              </a:endParaRPr>
            </a:p>
            <a:p>
              <a:pPr lvl="2">
                <a:tabLst>
                  <a:tab pos="719138" algn="l"/>
                </a:tabLst>
              </a:pPr>
              <a:endParaRPr lang="en-US" sz="2200" dirty="0" smtClean="0">
                <a:latin typeface="Book Antiqua" pitchFamily="18" charset="0"/>
              </a:endParaRPr>
            </a:p>
            <a:p>
              <a:endParaRPr lang="en-US" sz="2200" dirty="0">
                <a:latin typeface="Book Antiqua" pitchFamily="18" charset="0"/>
              </a:endParaRPr>
            </a:p>
          </p:txBody>
        </p:sp>
        <p:graphicFrame>
          <p:nvGraphicFramePr>
            <p:cNvPr id="9" name="Objet 8"/>
            <p:cNvGraphicFramePr>
              <a:graphicFrameLocks noChangeAspect="1"/>
            </p:cNvGraphicFramePr>
            <p:nvPr/>
          </p:nvGraphicFramePr>
          <p:xfrm>
            <a:off x="3296866" y="980728"/>
            <a:ext cx="627062" cy="504825"/>
          </p:xfrm>
          <a:graphic>
            <a:graphicData uri="http://schemas.openxmlformats.org/presentationml/2006/ole">
              <p:oleObj spid="_x0000_s99331" name="Equation" r:id="rId5" imgW="368280" imgH="241200" progId="Equation.DSMT4">
                <p:embed/>
              </p:oleObj>
            </a:graphicData>
          </a:graphic>
        </p:graphicFrame>
      </p:grpSp>
      <p:sp>
        <p:nvSpPr>
          <p:cNvPr id="10" name="ZoneTexte 9"/>
          <p:cNvSpPr txBox="1"/>
          <p:nvPr/>
        </p:nvSpPr>
        <p:spPr>
          <a:xfrm>
            <a:off x="8784976" y="6516052"/>
            <a:ext cx="539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2060"/>
                </a:solidFill>
                <a:latin typeface="Book Antiqua" pitchFamily="18" charset="0"/>
              </a:rPr>
              <a:t>11</a:t>
            </a:r>
            <a:endParaRPr lang="fr-FR" b="1" dirty="0">
              <a:solidFill>
                <a:srgbClr val="002060"/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68344" y="188640"/>
            <a:ext cx="1275993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0" y="332656"/>
            <a:ext cx="66064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200" b="1" dirty="0" smtClean="0">
                <a:solidFill>
                  <a:schemeClr val="tx2"/>
                </a:solidFill>
                <a:latin typeface="Book Antiqua" pitchFamily="18" charset="0"/>
              </a:rPr>
              <a:t>The Linear Invers Problem</a:t>
            </a:r>
            <a:endParaRPr lang="fr-FR" sz="3200" b="1" dirty="0">
              <a:solidFill>
                <a:schemeClr val="tx2"/>
              </a:solidFill>
            </a:endParaRPr>
          </a:p>
        </p:txBody>
      </p:sp>
      <p:grpSp>
        <p:nvGrpSpPr>
          <p:cNvPr id="2" name="Groupe 9"/>
          <p:cNvGrpSpPr/>
          <p:nvPr/>
        </p:nvGrpSpPr>
        <p:grpSpPr>
          <a:xfrm>
            <a:off x="0" y="980728"/>
            <a:ext cx="9144000" cy="5041380"/>
            <a:chOff x="0" y="1029866"/>
            <a:chExt cx="9144000" cy="5041380"/>
          </a:xfrm>
        </p:grpSpPr>
        <p:sp>
          <p:nvSpPr>
            <p:cNvPr id="5" name="Rectangle 4"/>
            <p:cNvSpPr/>
            <p:nvPr/>
          </p:nvSpPr>
          <p:spPr>
            <a:xfrm>
              <a:off x="0" y="1029866"/>
              <a:ext cx="9144000" cy="50413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buFont typeface="Arial" pitchFamily="34" charset="0"/>
                <a:buChar char="•"/>
              </a:pPr>
              <a:r>
                <a:rPr lang="en-US" sz="2400" dirty="0" smtClean="0">
                  <a:solidFill>
                    <a:schemeClr val="tx2"/>
                  </a:solidFill>
                  <a:latin typeface="Book Antiqua" pitchFamily="18" charset="0"/>
                </a:rPr>
                <a:t>A </a:t>
              </a:r>
              <a:r>
                <a:rPr lang="en-US" sz="2400" b="1" i="1" dirty="0" smtClean="0">
                  <a:solidFill>
                    <a:schemeClr val="tx2"/>
                  </a:solidFill>
                  <a:latin typeface="Book Antiqua" pitchFamily="18" charset="0"/>
                </a:rPr>
                <a:t>inverse linear problem</a:t>
              </a:r>
              <a:r>
                <a:rPr lang="en-US" sz="2400" dirty="0" smtClean="0">
                  <a:solidFill>
                    <a:schemeClr val="tx2"/>
                  </a:solidFill>
                  <a:latin typeface="Book Antiqua" pitchFamily="18" charset="0"/>
                </a:rPr>
                <a:t>:</a:t>
              </a:r>
            </a:p>
            <a:p>
              <a:pPr algn="ctr"/>
              <a:endParaRPr lang="en-US" sz="2400" dirty="0" smtClean="0">
                <a:solidFill>
                  <a:schemeClr val="tx2"/>
                </a:solidFill>
                <a:latin typeface="Book Antiqua" pitchFamily="18" charset="0"/>
              </a:endParaRPr>
            </a:p>
            <a:p>
              <a:pPr marL="457200" lvl="2" indent="-457200" algn="just">
                <a:spcBef>
                  <a:spcPct val="20000"/>
                </a:spcBef>
                <a:buFont typeface="Wingdings" pitchFamily="2" charset="2"/>
                <a:buChar char="Ø"/>
                <a:defRPr/>
              </a:pPr>
              <a:endParaRPr lang="en-US" sz="2400" b="1" dirty="0" smtClean="0">
                <a:solidFill>
                  <a:schemeClr val="tx2"/>
                </a:solidFill>
                <a:latin typeface="Book Antiqua" pitchFamily="18" charset="0"/>
              </a:endParaRPr>
            </a:p>
            <a:p>
              <a:pPr marL="457200" lvl="2" indent="-457200" algn="just">
                <a:spcBef>
                  <a:spcPct val="20000"/>
                </a:spcBef>
                <a:buFont typeface="Wingdings" pitchFamily="2" charset="2"/>
                <a:buChar char="Ø"/>
                <a:defRPr/>
              </a:pPr>
              <a:r>
                <a:rPr lang="en-US" sz="2400" b="1" dirty="0" smtClean="0">
                  <a:solidFill>
                    <a:schemeClr val="tx2"/>
                  </a:solidFill>
                  <a:latin typeface="Book Antiqua" pitchFamily="18" charset="0"/>
                </a:rPr>
                <a:t>Approaches Linear [3]</a:t>
              </a:r>
              <a:r>
                <a:rPr lang="en-US" sz="2400" b="1" dirty="0" smtClean="0">
                  <a:solidFill>
                    <a:srgbClr val="FF0000"/>
                  </a:solidFill>
                  <a:latin typeface="Book Antiqua" pitchFamily="18" charset="0"/>
                </a:rPr>
                <a:t> </a:t>
              </a:r>
            </a:p>
            <a:p>
              <a:pPr marL="914400" lvl="3" indent="-457200" algn="just">
                <a:spcBef>
                  <a:spcPct val="20000"/>
                </a:spcBef>
                <a:buFont typeface="Wingdings" pitchFamily="2" charset="2"/>
                <a:buChar char="Ø"/>
                <a:defRPr/>
              </a:pPr>
              <a:r>
                <a:rPr lang="en-US" sz="2200" dirty="0" smtClean="0">
                  <a:latin typeface="Book Antiqua" pitchFamily="18" charset="0"/>
                </a:rPr>
                <a:t>Valid for weak absorption and slowly varying phase</a:t>
              </a:r>
              <a:endParaRPr lang="en-US" sz="2200" dirty="0" smtClean="0">
                <a:solidFill>
                  <a:schemeClr val="tx2"/>
                </a:solidFill>
                <a:latin typeface="Book Antiqua" pitchFamily="18" charset="0"/>
              </a:endParaRPr>
            </a:p>
            <a:p>
              <a:pPr marL="914400" lvl="3" indent="-457200" algn="just">
                <a:spcBef>
                  <a:spcPct val="20000"/>
                </a:spcBef>
                <a:buFont typeface="Wingdings" pitchFamily="2" charset="2"/>
                <a:buChar char="Ø"/>
                <a:defRPr/>
              </a:pPr>
              <a:r>
                <a:rPr lang="en-US" sz="2200" dirty="0" smtClean="0">
                  <a:latin typeface="Book Antiqua" pitchFamily="18" charset="0"/>
                  <a:cs typeface="Times New Roman" pitchFamily="18" charset="0"/>
                </a:rPr>
                <a:t>Linearization of the forward problem in the Fourier domain</a:t>
              </a:r>
            </a:p>
            <a:p>
              <a:pPr lvl="1" indent="-457200" algn="just" fontAlgn="auto">
                <a:spcBef>
                  <a:spcPct val="20000"/>
                </a:spcBef>
                <a:spcAft>
                  <a:spcPts val="0"/>
                </a:spcAft>
                <a:buFont typeface="Wingdings" pitchFamily="2" charset="2"/>
                <a:buChar char="Ø"/>
                <a:defRPr/>
              </a:pPr>
              <a:endParaRPr lang="en-US" sz="2400" dirty="0" smtClean="0">
                <a:solidFill>
                  <a:schemeClr val="tx2"/>
                </a:solidFill>
                <a:latin typeface="Book Antiqua" pitchFamily="18" charset="0"/>
              </a:endParaRPr>
            </a:p>
            <a:p>
              <a:pPr lvl="1" indent="-457200" algn="just" fontAlgn="auto">
                <a:spcBef>
                  <a:spcPct val="20000"/>
                </a:spcBef>
                <a:spcAft>
                  <a:spcPts val="0"/>
                </a:spcAft>
                <a:buFont typeface="Wingdings" pitchFamily="2" charset="2"/>
                <a:buChar char="Ø"/>
                <a:defRPr/>
              </a:pPr>
              <a:r>
                <a:rPr lang="en-US" sz="2400" b="1" dirty="0" smtClean="0">
                  <a:solidFill>
                    <a:schemeClr val="tx2"/>
                  </a:solidFill>
                  <a:latin typeface="Book Antiqua" pitchFamily="18" charset="0"/>
                </a:rPr>
                <a:t>Approaches Nonlinear [4]</a:t>
              </a:r>
            </a:p>
            <a:p>
              <a:pPr lvl="2" indent="-457200" algn="just">
                <a:spcBef>
                  <a:spcPct val="20000"/>
                </a:spcBef>
                <a:buFont typeface="Wingdings" pitchFamily="2" charset="2"/>
                <a:buChar char="Ø"/>
                <a:defRPr/>
              </a:pPr>
              <a:r>
                <a:rPr lang="en-US" sz="2200" dirty="0" err="1" smtClean="0">
                  <a:latin typeface="Book Antiqua" pitchFamily="18" charset="0"/>
                </a:rPr>
                <a:t>Landweber</a:t>
              </a:r>
              <a:r>
                <a:rPr lang="en-US" sz="2200" dirty="0" smtClean="0">
                  <a:latin typeface="Book Antiqua" pitchFamily="18" charset="0"/>
                </a:rPr>
                <a:t> type iterative method with </a:t>
              </a:r>
              <a:r>
                <a:rPr lang="en-US" sz="2200" dirty="0" err="1" smtClean="0">
                  <a:latin typeface="Book Antiqua" pitchFamily="18" charset="0"/>
                </a:rPr>
                <a:t>Tikhonov</a:t>
              </a:r>
              <a:r>
                <a:rPr lang="en-US" sz="2200" dirty="0" smtClean="0">
                  <a:latin typeface="Book Antiqua" pitchFamily="18" charset="0"/>
                </a:rPr>
                <a:t> regularization</a:t>
              </a:r>
            </a:p>
            <a:p>
              <a:pPr marL="742950" lvl="1" indent="-285750" algn="just" fontAlgn="auto">
                <a:spcBef>
                  <a:spcPct val="20000"/>
                </a:spcBef>
                <a:spcAft>
                  <a:spcPts val="0"/>
                </a:spcAft>
                <a:buFont typeface="Wingdings" pitchFamily="2" charset="2"/>
                <a:buChar char="Ø"/>
                <a:defRPr/>
              </a:pPr>
              <a:r>
                <a:rPr lang="en-US" sz="2200" dirty="0" smtClean="0">
                  <a:latin typeface="Book Antiqua" pitchFamily="18" charset="0"/>
                </a:rPr>
                <a:t> T</a:t>
              </a:r>
              <a:r>
                <a:rPr lang="en-US" sz="2200" dirty="0" smtClean="0">
                  <a:latin typeface="Book Antiqua" pitchFamily="18" charset="0"/>
                  <a:cs typeface="Times New Roman" pitchFamily="18" charset="0"/>
                </a:rPr>
                <a:t>hese approaches are based on a the knowledge of the absorption</a:t>
              </a:r>
            </a:p>
            <a:p>
              <a:pPr marL="742950" lvl="1" indent="-285750" algn="just" fontAlgn="auto"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en-US" sz="2200" dirty="0" smtClean="0">
                  <a:latin typeface="Book Antiqua" pitchFamily="18" charset="0"/>
                  <a:cs typeface="Times New Roman" pitchFamily="18" charset="0"/>
                </a:rPr>
                <a:t> </a:t>
              </a:r>
            </a:p>
            <a:p>
              <a:pPr marL="742950" lvl="1" indent="-285750" algn="just" fontAlgn="auto">
                <a:spcBef>
                  <a:spcPct val="20000"/>
                </a:spcBef>
                <a:spcAft>
                  <a:spcPts val="0"/>
                </a:spcAft>
                <a:buFont typeface="Wingdings" pitchFamily="2" charset="2"/>
                <a:buChar char="Ø"/>
                <a:defRPr/>
              </a:pPr>
              <a:r>
                <a:rPr lang="en-US" sz="2200" dirty="0" smtClean="0">
                  <a:solidFill>
                    <a:srgbClr val="FF0000"/>
                  </a:solidFill>
                  <a:latin typeface="Book Antiqua" pitchFamily="18" charset="0"/>
                  <a:cs typeface="Times New Roman" pitchFamily="18" charset="0"/>
                </a:rPr>
                <a:t>Generalization</a:t>
              </a:r>
              <a:r>
                <a:rPr lang="en-US" sz="2200" dirty="0" smtClean="0">
                  <a:latin typeface="Book Antiqua" pitchFamily="18" charset="0"/>
                  <a:cs typeface="Times New Roman" pitchFamily="18" charset="0"/>
                </a:rPr>
                <a:t>: simultaneous retrieval of </a:t>
              </a:r>
              <a:r>
                <a:rPr lang="en-US" sz="2200" i="1" dirty="0" smtClean="0">
                  <a:latin typeface="Book Antiqua" pitchFamily="18" charset="0"/>
                  <a:cs typeface="Times New Roman" pitchFamily="18" charset="0"/>
                </a:rPr>
                <a:t>phase and absorption</a:t>
              </a:r>
              <a:endParaRPr lang="en-US" sz="2200" i="1" dirty="0">
                <a:latin typeface="Book Antiqua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37889" name="Object 98"/>
            <p:cNvGraphicFramePr>
              <a:graphicFrameLocks noChangeAspect="1"/>
            </p:cNvGraphicFramePr>
            <p:nvPr/>
          </p:nvGraphicFramePr>
          <p:xfrm>
            <a:off x="3635896" y="1606178"/>
            <a:ext cx="1944688" cy="431800"/>
          </p:xfrm>
          <a:graphic>
            <a:graphicData uri="http://schemas.openxmlformats.org/presentationml/2006/ole">
              <p:oleObj spid="_x0000_s12290" name="Equation" r:id="rId5" imgW="685800" imgH="203040" progId="Equation.DSMT4">
                <p:embed/>
              </p:oleObj>
            </a:graphicData>
          </a:graphic>
        </p:graphicFrame>
      </p:grp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3364681" y="6237312"/>
            <a:ext cx="577931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fr-FR" sz="1800" b="1" dirty="0" smtClean="0">
                <a:solidFill>
                  <a:schemeClr val="tx2"/>
                </a:solidFill>
                <a:latin typeface="Book Antiqua" pitchFamily="18" charset="0"/>
              </a:rPr>
              <a:t>[3]</a:t>
            </a:r>
            <a:r>
              <a:rPr lang="en-US" sz="1800" b="1" dirty="0" smtClean="0">
                <a:solidFill>
                  <a:schemeClr val="tx2"/>
                </a:solidFill>
                <a:latin typeface="Book Antiqua" pitchFamily="18" charset="0"/>
              </a:rPr>
              <a:t> Langer </a:t>
            </a:r>
            <a:r>
              <a:rPr lang="en-US" sz="1800" b="1" dirty="0">
                <a:solidFill>
                  <a:schemeClr val="tx2"/>
                </a:solidFill>
                <a:latin typeface="Book Antiqua" pitchFamily="18" charset="0"/>
              </a:rPr>
              <a:t>et </a:t>
            </a:r>
            <a:r>
              <a:rPr lang="en-US" sz="1800" b="1" dirty="0" smtClean="0">
                <a:solidFill>
                  <a:schemeClr val="tx2"/>
                </a:solidFill>
                <a:latin typeface="Book Antiqua" pitchFamily="18" charset="0"/>
              </a:rPr>
              <a:t>al.,(</a:t>
            </a:r>
            <a:r>
              <a:rPr lang="nl-NL" sz="1800" b="1" dirty="0" smtClean="0">
                <a:solidFill>
                  <a:schemeClr val="tx2"/>
                </a:solidFill>
                <a:latin typeface="Book Antiqua" pitchFamily="18" charset="0"/>
              </a:rPr>
              <a:t>2008)</a:t>
            </a:r>
          </a:p>
          <a:p>
            <a:pPr algn="just"/>
            <a:r>
              <a:rPr lang="nl-NL" b="1" dirty="0" smtClean="0">
                <a:solidFill>
                  <a:schemeClr val="tx2"/>
                </a:solidFill>
                <a:latin typeface="Book Antiqua" pitchFamily="18" charset="0"/>
              </a:rPr>
              <a:t>			</a:t>
            </a:r>
            <a:r>
              <a:rPr lang="nl-NL" sz="1800" b="1" dirty="0" smtClean="0">
                <a:solidFill>
                  <a:schemeClr val="tx2"/>
                </a:solidFill>
                <a:latin typeface="Book Antiqua" pitchFamily="18" charset="0"/>
              </a:rPr>
              <a:t>[4] </a:t>
            </a:r>
            <a:r>
              <a:rPr lang="nl-NL" sz="1800" b="1" dirty="0" err="1" smtClean="0">
                <a:solidFill>
                  <a:schemeClr val="tx2"/>
                </a:solidFill>
                <a:latin typeface="Book Antiqua" pitchFamily="18" charset="0"/>
              </a:rPr>
              <a:t>Davidoiu</a:t>
            </a:r>
            <a:r>
              <a:rPr lang="nl-NL" sz="1800" b="1" dirty="0" smtClean="0">
                <a:solidFill>
                  <a:schemeClr val="tx2"/>
                </a:solidFill>
                <a:latin typeface="Book Antiqua" pitchFamily="18" charset="0"/>
              </a:rPr>
              <a:t> </a:t>
            </a:r>
            <a:r>
              <a:rPr lang="nl-NL" sz="1800" b="1" dirty="0">
                <a:solidFill>
                  <a:schemeClr val="tx2"/>
                </a:solidFill>
                <a:latin typeface="Book Antiqua" pitchFamily="18" charset="0"/>
              </a:rPr>
              <a:t>et </a:t>
            </a:r>
            <a:r>
              <a:rPr lang="nl-NL" sz="1800" b="1" dirty="0" smtClean="0">
                <a:solidFill>
                  <a:schemeClr val="tx2"/>
                </a:solidFill>
                <a:latin typeface="Book Antiqua" pitchFamily="18" charset="0"/>
              </a:rPr>
              <a:t>al,( 2011)</a:t>
            </a:r>
            <a:endParaRPr lang="fr-FR" sz="1800" b="1" dirty="0">
              <a:solidFill>
                <a:schemeClr val="tx2"/>
              </a:solidFill>
              <a:latin typeface="Book Antiqua" pitchFamily="18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8784976" y="6588060"/>
            <a:ext cx="539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2060"/>
                </a:solidFill>
                <a:latin typeface="Book Antiqua" pitchFamily="18" charset="0"/>
              </a:rPr>
              <a:t>12</a:t>
            </a:r>
            <a:endParaRPr lang="fr-FR" b="1" dirty="0">
              <a:solidFill>
                <a:srgbClr val="002060"/>
              </a:solidFill>
              <a:latin typeface="Book Antiqua" pitchFamily="18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-72008" y="-27384"/>
            <a:ext cx="3059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i="1" dirty="0" smtClean="0">
                <a:solidFill>
                  <a:schemeClr val="bg2"/>
                </a:solidFill>
              </a:rPr>
              <a:t>DROITE Lyon  10/2012</a:t>
            </a:r>
            <a:endParaRPr lang="fr-FR" b="1" i="1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68344" y="188640"/>
            <a:ext cx="1275993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re 1"/>
          <p:cNvSpPr txBox="1">
            <a:spLocks/>
          </p:cNvSpPr>
          <p:nvPr/>
        </p:nvSpPr>
        <p:spPr>
          <a:xfrm>
            <a:off x="179512" y="404664"/>
            <a:ext cx="8640960" cy="720080"/>
          </a:xfrm>
          <a:prstGeom prst="rect">
            <a:avLst/>
          </a:prstGeom>
        </p:spPr>
        <p:txBody>
          <a:bodyPr/>
          <a:lstStyle/>
          <a:p>
            <a:endParaRPr lang="it-IT" sz="4000" dirty="0" smtClean="0">
              <a:solidFill>
                <a:schemeClr val="accent2"/>
              </a:solidFill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4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332657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 smtClean="0">
                <a:solidFill>
                  <a:schemeClr val="tx2"/>
                </a:solidFill>
                <a:latin typeface="Book Antiqua" pitchFamily="18" charset="0"/>
              </a:rPr>
              <a:t>Mixed Approach</a:t>
            </a:r>
            <a:endParaRPr lang="en-US" sz="3200" b="1" dirty="0" smtClean="0">
              <a:solidFill>
                <a:schemeClr val="tx2"/>
              </a:solidFill>
              <a:latin typeface="Book Antiqua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1287919"/>
            <a:ext cx="9144000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tx2"/>
                </a:solidFill>
                <a:latin typeface="Book Antiqua" pitchFamily="18" charset="0"/>
              </a:rPr>
              <a:t>Hypothesis</a:t>
            </a:r>
            <a:r>
              <a:rPr lang="en-US" sz="2400" dirty="0" smtClean="0">
                <a:solidFill>
                  <a:schemeClr val="tx2"/>
                </a:solidFill>
                <a:latin typeface="Book Antiqua" pitchFamily="18" charset="0"/>
              </a:rPr>
              <a:t>: absorption and phase are slowly varying</a:t>
            </a:r>
          </a:p>
          <a:p>
            <a:endParaRPr lang="en-US" sz="2400" dirty="0" smtClean="0">
              <a:latin typeface="Book Antiqua" pitchFamily="18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fr-FR" sz="2200" dirty="0" smtClean="0">
                <a:latin typeface="Book Antiqua" pitchFamily="18" charset="0"/>
              </a:rPr>
              <a:t>The </a:t>
            </a:r>
            <a:r>
              <a:rPr lang="fr-FR" sz="2200" dirty="0" err="1" smtClean="0">
                <a:latin typeface="Book Antiqua" pitchFamily="18" charset="0"/>
              </a:rPr>
              <a:t>linearized</a:t>
            </a:r>
            <a:r>
              <a:rPr lang="fr-FR" sz="2200" dirty="0" smtClean="0">
                <a:latin typeface="Book Antiqua" pitchFamily="18" charset="0"/>
              </a:rPr>
              <a:t> </a:t>
            </a:r>
            <a:r>
              <a:rPr lang="fr-FR" sz="2200" dirty="0" err="1" smtClean="0">
                <a:latin typeface="Book Antiqua" pitchFamily="18" charset="0"/>
              </a:rPr>
              <a:t>forward</a:t>
            </a:r>
            <a:r>
              <a:rPr lang="fr-FR" sz="2200" dirty="0" smtClean="0">
                <a:latin typeface="Book Antiqua" pitchFamily="18" charset="0"/>
              </a:rPr>
              <a:t> </a:t>
            </a:r>
            <a:r>
              <a:rPr lang="fr-FR" sz="2200" dirty="0" err="1" smtClean="0">
                <a:latin typeface="Book Antiqua" pitchFamily="18" charset="0"/>
              </a:rPr>
              <a:t>problem</a:t>
            </a:r>
            <a:r>
              <a:rPr lang="fr-FR" sz="2200" dirty="0" smtClean="0">
                <a:latin typeface="Book Antiqua" pitchFamily="18" charset="0"/>
              </a:rPr>
              <a:t> in the Fourier </a:t>
            </a:r>
            <a:r>
              <a:rPr lang="fr-FR" sz="2200" dirty="0" err="1" smtClean="0">
                <a:latin typeface="Book Antiqua" pitchFamily="18" charset="0"/>
              </a:rPr>
              <a:t>domain</a:t>
            </a:r>
            <a:r>
              <a:rPr lang="fr-FR" sz="2200" dirty="0" smtClean="0">
                <a:latin typeface="Book Antiqua" pitchFamily="18" charset="0"/>
              </a:rPr>
              <a:t> [3]:</a:t>
            </a:r>
          </a:p>
          <a:p>
            <a:pPr lvl="1"/>
            <a:endParaRPr lang="en-US" sz="2400" dirty="0" smtClean="0">
              <a:latin typeface="Book Antiqua" pitchFamily="18" charset="0"/>
            </a:endParaRPr>
          </a:p>
          <a:p>
            <a:pPr>
              <a:buFont typeface="Arial" pitchFamily="34" charset="0"/>
              <a:buChar char="•"/>
            </a:pPr>
            <a:endParaRPr lang="en-US" sz="2400" dirty="0" smtClean="0">
              <a:latin typeface="Book Antiqua" pitchFamily="18" charset="0"/>
            </a:endParaRPr>
          </a:p>
          <a:p>
            <a:pPr>
              <a:buFont typeface="Arial" pitchFamily="34" charset="0"/>
              <a:buChar char="•"/>
            </a:pPr>
            <a:endParaRPr lang="en-US" sz="2400" dirty="0" smtClean="0">
              <a:latin typeface="Book Antiqua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400" b="1" dirty="0" smtClean="0">
                <a:latin typeface="Book Antiqua" pitchFamily="18" charset="0"/>
              </a:rPr>
              <a:t> </a:t>
            </a:r>
            <a:r>
              <a:rPr lang="en-US" sz="2400" b="1" dirty="0" smtClean="0">
                <a:solidFill>
                  <a:schemeClr val="tx2"/>
                </a:solidFill>
                <a:latin typeface="Book Antiqua" pitchFamily="18" charset="0"/>
              </a:rPr>
              <a:t>Limitations </a:t>
            </a:r>
            <a:r>
              <a:rPr lang="en-US" sz="2400" dirty="0" smtClean="0">
                <a:solidFill>
                  <a:schemeClr val="tx2"/>
                </a:solidFill>
                <a:latin typeface="Book Antiqua" pitchFamily="18" charset="0"/>
              </a:rPr>
              <a:t>:</a:t>
            </a:r>
          </a:p>
          <a:p>
            <a:pPr>
              <a:buFont typeface="Arial" pitchFamily="34" charset="0"/>
              <a:buChar char="•"/>
            </a:pPr>
            <a:endParaRPr lang="en-US" sz="2400" dirty="0" smtClean="0">
              <a:latin typeface="Book Antiqua" pitchFamily="18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en-US" sz="2200" dirty="0" smtClean="0">
                <a:latin typeface="Book Antiqua" pitchFamily="18" charset="0"/>
              </a:rPr>
              <a:t>restrictive hypothesis</a:t>
            </a:r>
          </a:p>
          <a:p>
            <a:pPr lvl="1">
              <a:buFont typeface="Wingdings" pitchFamily="2" charset="2"/>
              <a:buChar char="Ø"/>
            </a:pPr>
            <a:r>
              <a:rPr lang="en-US" sz="2200" dirty="0" smtClean="0">
                <a:latin typeface="Book Antiqua" pitchFamily="18" charset="0"/>
              </a:rPr>
              <a:t>typical low frequency noise</a:t>
            </a:r>
          </a:p>
          <a:p>
            <a:pPr lvl="1">
              <a:buFont typeface="Wingdings" pitchFamily="2" charset="2"/>
              <a:buChar char="Ø"/>
            </a:pPr>
            <a:r>
              <a:rPr lang="en-US" sz="2200" dirty="0" smtClean="0">
                <a:latin typeface="Book Antiqua" pitchFamily="18" charset="0"/>
              </a:rPr>
              <a:t>loss of resolution due </a:t>
            </a:r>
          </a:p>
          <a:p>
            <a:pPr lvl="1"/>
            <a:r>
              <a:rPr lang="en-US" sz="2200" dirty="0" smtClean="0">
                <a:latin typeface="Book Antiqua" pitchFamily="18" charset="0"/>
              </a:rPr>
              <a:t>    to linearization</a:t>
            </a:r>
            <a:endParaRPr lang="fr-FR" sz="2200" dirty="0">
              <a:latin typeface="Book Antiqua" pitchFamily="18" charset="0"/>
            </a:endParaRPr>
          </a:p>
        </p:txBody>
      </p:sp>
      <p:graphicFrame>
        <p:nvGraphicFramePr>
          <p:cNvPr id="7" name="Object 97"/>
          <p:cNvGraphicFramePr>
            <a:graphicFrameLocks noChangeAspect="1"/>
          </p:cNvGraphicFramePr>
          <p:nvPr/>
        </p:nvGraphicFramePr>
        <p:xfrm>
          <a:off x="539552" y="2455739"/>
          <a:ext cx="7824787" cy="757237"/>
        </p:xfrm>
        <a:graphic>
          <a:graphicData uri="http://schemas.openxmlformats.org/presentationml/2006/ole">
            <p:oleObj spid="_x0000_s11266" name="Equation" r:id="rId5" imgW="5067000" imgH="393480" progId="Equation.DSMT4">
              <p:embed/>
            </p:oleObj>
          </a:graphicData>
        </a:graphic>
      </p:graphicFrame>
      <p:sp>
        <p:nvSpPr>
          <p:cNvPr id="11" name="Rectangle 10"/>
          <p:cNvSpPr/>
          <p:nvPr/>
        </p:nvSpPr>
        <p:spPr>
          <a:xfrm>
            <a:off x="0" y="6516052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800" b="1" dirty="0" smtClean="0">
                <a:solidFill>
                  <a:schemeClr val="tx2"/>
                </a:solidFill>
                <a:latin typeface="Book Antiqua" pitchFamily="18" charset="0"/>
              </a:rPr>
              <a:t>[3]</a:t>
            </a:r>
            <a:r>
              <a:rPr lang="en-US" sz="1800" b="1" dirty="0" smtClean="0">
                <a:solidFill>
                  <a:schemeClr val="tx2"/>
                </a:solidFill>
                <a:latin typeface="Book Antiqua" pitchFamily="18" charset="0"/>
              </a:rPr>
              <a:t> Langer et al,</a:t>
            </a:r>
            <a:r>
              <a:rPr lang="fr-FR" sz="1800" b="1" dirty="0" smtClean="0">
                <a:solidFill>
                  <a:schemeClr val="tx2"/>
                </a:solidFill>
                <a:latin typeface="Book Antiqua" pitchFamily="18" charset="0"/>
              </a:rPr>
              <a:t>(</a:t>
            </a:r>
            <a:r>
              <a:rPr lang="nl-NL" sz="1800" b="1" dirty="0" smtClean="0">
                <a:solidFill>
                  <a:schemeClr val="tx2"/>
                </a:solidFill>
                <a:latin typeface="Book Antiqua" pitchFamily="18" charset="0"/>
              </a:rPr>
              <a:t>2008)</a:t>
            </a: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4211960" y="3996226"/>
            <a:ext cx="2245539" cy="2241086"/>
            <a:chOff x="4055" y="2495"/>
            <a:chExt cx="1698" cy="1562"/>
          </a:xfrm>
        </p:grpSpPr>
        <p:pic>
          <p:nvPicPr>
            <p:cNvPr id="13" name="Picture 10" descr="phantom_0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109" y="2544"/>
              <a:ext cx="1591" cy="15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Line 11"/>
            <p:cNvSpPr>
              <a:spLocks noChangeShapeType="1"/>
            </p:cNvSpPr>
            <p:nvPr/>
          </p:nvSpPr>
          <p:spPr bwMode="auto">
            <a:xfrm>
              <a:off x="4055" y="3298"/>
              <a:ext cx="1698" cy="0"/>
            </a:xfrm>
            <a:prstGeom prst="line">
              <a:avLst/>
            </a:prstGeom>
            <a:noFill/>
            <a:ln w="28575">
              <a:solidFill>
                <a:srgbClr val="C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 sz="1800">
                <a:latin typeface="Book Antiqua" pitchFamily="18" charset="0"/>
              </a:endParaRPr>
            </a:p>
          </p:txBody>
        </p:sp>
        <p:sp>
          <p:nvSpPr>
            <p:cNvPr id="15" name="Text Box 12"/>
            <p:cNvSpPr txBox="1">
              <a:spLocks noChangeArrowheads="1"/>
            </p:cNvSpPr>
            <p:nvPr/>
          </p:nvSpPr>
          <p:spPr bwMode="auto">
            <a:xfrm>
              <a:off x="4132" y="2545"/>
              <a:ext cx="458" cy="25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US" sz="1800" b="0" i="0" dirty="0">
                  <a:solidFill>
                    <a:srgbClr val="FF0000"/>
                  </a:solidFill>
                  <a:latin typeface="Book Antiqua" pitchFamily="18" charset="0"/>
                </a:rPr>
                <a:t>PET</a:t>
              </a:r>
            </a:p>
          </p:txBody>
        </p:sp>
        <p:sp>
          <p:nvSpPr>
            <p:cNvPr id="16" name="Line 13"/>
            <p:cNvSpPr>
              <a:spLocks noChangeShapeType="1"/>
            </p:cNvSpPr>
            <p:nvPr/>
          </p:nvSpPr>
          <p:spPr bwMode="auto">
            <a:xfrm>
              <a:off x="4408" y="2746"/>
              <a:ext cx="133" cy="193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fr-FR" sz="1800">
                <a:solidFill>
                  <a:srgbClr val="FF0000"/>
                </a:solidFill>
                <a:latin typeface="Book Antiqua" pitchFamily="18" charset="0"/>
              </a:endParaRPr>
            </a:p>
          </p:txBody>
        </p:sp>
        <p:sp>
          <p:nvSpPr>
            <p:cNvPr id="17" name="Text Box 14"/>
            <p:cNvSpPr txBox="1">
              <a:spLocks noChangeArrowheads="1"/>
            </p:cNvSpPr>
            <p:nvPr/>
          </p:nvSpPr>
          <p:spPr bwMode="auto">
            <a:xfrm>
              <a:off x="4207" y="3794"/>
              <a:ext cx="326" cy="25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US" sz="1800" b="0" i="0" dirty="0">
                  <a:solidFill>
                    <a:srgbClr val="FF0000"/>
                  </a:solidFill>
                  <a:latin typeface="Book Antiqua" pitchFamily="18" charset="0"/>
                </a:rPr>
                <a:t>Al</a:t>
              </a:r>
            </a:p>
          </p:txBody>
        </p:sp>
        <p:sp>
          <p:nvSpPr>
            <p:cNvPr id="18" name="Line 15"/>
            <p:cNvSpPr>
              <a:spLocks noChangeShapeType="1"/>
            </p:cNvSpPr>
            <p:nvPr/>
          </p:nvSpPr>
          <p:spPr bwMode="auto">
            <a:xfrm flipV="1">
              <a:off x="4432" y="3850"/>
              <a:ext cx="232" cy="28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fr-FR" sz="1800">
                <a:solidFill>
                  <a:srgbClr val="FF0000"/>
                </a:solidFill>
                <a:latin typeface="Book Antiqua" pitchFamily="18" charset="0"/>
              </a:endParaRPr>
            </a:p>
          </p:txBody>
        </p:sp>
        <p:sp>
          <p:nvSpPr>
            <p:cNvPr id="19" name="Text Box 16"/>
            <p:cNvSpPr txBox="1">
              <a:spLocks noChangeArrowheads="1"/>
            </p:cNvSpPr>
            <p:nvPr/>
          </p:nvSpPr>
          <p:spPr bwMode="auto">
            <a:xfrm>
              <a:off x="5144" y="2495"/>
              <a:ext cx="580" cy="25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US" sz="1800" b="0" i="0" dirty="0">
                  <a:solidFill>
                    <a:srgbClr val="FF0000"/>
                  </a:solidFill>
                  <a:latin typeface="Book Antiqua" pitchFamily="18" charset="0"/>
                </a:rPr>
                <a:t>Al</a:t>
              </a:r>
              <a:r>
                <a:rPr lang="en-US" sz="1800" b="0" i="0" baseline="-25000" dirty="0">
                  <a:solidFill>
                    <a:srgbClr val="FF0000"/>
                  </a:solidFill>
                  <a:latin typeface="Book Antiqua" pitchFamily="18" charset="0"/>
                </a:rPr>
                <a:t>2</a:t>
              </a:r>
              <a:r>
                <a:rPr lang="en-US" sz="1800" b="0" i="0" dirty="0">
                  <a:solidFill>
                    <a:srgbClr val="FF0000"/>
                  </a:solidFill>
                  <a:latin typeface="Book Antiqua" pitchFamily="18" charset="0"/>
                </a:rPr>
                <a:t>O</a:t>
              </a:r>
              <a:r>
                <a:rPr lang="en-US" sz="1800" b="0" i="0" baseline="-25000" dirty="0">
                  <a:solidFill>
                    <a:srgbClr val="FF0000"/>
                  </a:solidFill>
                  <a:latin typeface="Book Antiqua" pitchFamily="18" charset="0"/>
                </a:rPr>
                <a:t>3</a:t>
              </a:r>
            </a:p>
          </p:txBody>
        </p:sp>
        <p:sp>
          <p:nvSpPr>
            <p:cNvPr id="20" name="Line 17"/>
            <p:cNvSpPr>
              <a:spLocks noChangeShapeType="1"/>
            </p:cNvSpPr>
            <p:nvPr/>
          </p:nvSpPr>
          <p:spPr bwMode="auto">
            <a:xfrm flipH="1">
              <a:off x="5249" y="2696"/>
              <a:ext cx="171" cy="193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fr-FR" sz="1800">
                <a:solidFill>
                  <a:srgbClr val="FF0000"/>
                </a:solidFill>
                <a:latin typeface="Book Antiqua" pitchFamily="18" charset="0"/>
              </a:endParaRPr>
            </a:p>
          </p:txBody>
        </p:sp>
        <p:sp>
          <p:nvSpPr>
            <p:cNvPr id="21" name="Text Box 18"/>
            <p:cNvSpPr txBox="1">
              <a:spLocks noChangeArrowheads="1"/>
            </p:cNvSpPr>
            <p:nvPr/>
          </p:nvSpPr>
          <p:spPr bwMode="auto">
            <a:xfrm>
              <a:off x="5374" y="3800"/>
              <a:ext cx="351" cy="25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US" sz="1800" b="0" i="0" dirty="0">
                  <a:solidFill>
                    <a:srgbClr val="FF0000"/>
                  </a:solidFill>
                  <a:latin typeface="Book Antiqua" pitchFamily="18" charset="0"/>
                </a:rPr>
                <a:t>PP</a:t>
              </a:r>
            </a:p>
          </p:txBody>
        </p:sp>
        <p:sp>
          <p:nvSpPr>
            <p:cNvPr id="22" name="Line 19"/>
            <p:cNvSpPr>
              <a:spLocks noChangeShapeType="1"/>
            </p:cNvSpPr>
            <p:nvPr/>
          </p:nvSpPr>
          <p:spPr bwMode="auto">
            <a:xfrm flipH="1" flipV="1">
              <a:off x="5140" y="3649"/>
              <a:ext cx="327" cy="251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fr-FR" sz="1800">
                <a:solidFill>
                  <a:srgbClr val="FF0000"/>
                </a:solidFill>
                <a:latin typeface="Book Antiqua" pitchFamily="18" charset="0"/>
              </a:endParaRPr>
            </a:p>
          </p:txBody>
        </p:sp>
      </p:grpSp>
      <p:grpSp>
        <p:nvGrpSpPr>
          <p:cNvPr id="30" name="Groupe 29"/>
          <p:cNvGrpSpPr/>
          <p:nvPr/>
        </p:nvGrpSpPr>
        <p:grpSpPr>
          <a:xfrm>
            <a:off x="6444208" y="3789040"/>
            <a:ext cx="2734653" cy="1882088"/>
            <a:chOff x="3707904" y="4581128"/>
            <a:chExt cx="2734653" cy="1882088"/>
          </a:xfrm>
        </p:grpSpPr>
        <p:pic>
          <p:nvPicPr>
            <p:cNvPr id="23" name="Picture 5" descr="Plot of phantom_0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707904" y="4797152"/>
              <a:ext cx="2652464" cy="133191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4572083" y="6093328"/>
              <a:ext cx="929744" cy="369888"/>
              <a:chOff x="3852" y="3678"/>
              <a:chExt cx="673" cy="233"/>
            </a:xfrm>
          </p:grpSpPr>
          <p:sp>
            <p:nvSpPr>
              <p:cNvPr id="25" name="Line 7"/>
              <p:cNvSpPr>
                <a:spLocks noChangeShapeType="1"/>
              </p:cNvSpPr>
              <p:nvPr/>
            </p:nvSpPr>
            <p:spPr bwMode="auto">
              <a:xfrm>
                <a:off x="4088" y="3905"/>
                <a:ext cx="233" cy="0"/>
              </a:xfrm>
              <a:prstGeom prst="line">
                <a:avLst/>
              </a:prstGeom>
              <a:noFill/>
              <a:ln w="254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 sz="1800">
                  <a:latin typeface="Book Antiqua" pitchFamily="18" charset="0"/>
                </a:endParaRPr>
              </a:p>
            </p:txBody>
          </p:sp>
          <p:sp>
            <p:nvSpPr>
              <p:cNvPr id="26" name="Text Box 8"/>
              <p:cNvSpPr txBox="1">
                <a:spLocks noChangeArrowheads="1"/>
              </p:cNvSpPr>
              <p:nvPr/>
            </p:nvSpPr>
            <p:spPr bwMode="auto">
              <a:xfrm>
                <a:off x="3852" y="3678"/>
                <a:ext cx="673" cy="233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hangingPunct="1">
                  <a:spcBef>
                    <a:spcPct val="0"/>
                  </a:spcBef>
                </a:pPr>
                <a:r>
                  <a:rPr lang="sv-SE" sz="1800" b="0" i="0" dirty="0">
                    <a:solidFill>
                      <a:schemeClr val="tx2"/>
                    </a:solidFill>
                    <a:latin typeface="Book Antiqua" pitchFamily="18" charset="0"/>
                  </a:rPr>
                  <a:t>200 </a:t>
                </a:r>
                <a:r>
                  <a:rPr lang="el-GR" sz="1800" b="0" i="0" dirty="0">
                    <a:solidFill>
                      <a:schemeClr val="tx2"/>
                    </a:solidFill>
                    <a:latin typeface="Book Antiqua" pitchFamily="18" charset="0"/>
                  </a:rPr>
                  <a:t>μ</a:t>
                </a:r>
                <a:r>
                  <a:rPr lang="sv-SE" sz="1800" b="0" i="0" dirty="0">
                    <a:solidFill>
                      <a:schemeClr val="tx2"/>
                    </a:solidFill>
                    <a:latin typeface="Book Antiqua" pitchFamily="18" charset="0"/>
                  </a:rPr>
                  <a:t>m</a:t>
                </a:r>
                <a:endParaRPr lang="el-GR" sz="1800" b="0" i="0" dirty="0">
                  <a:solidFill>
                    <a:schemeClr val="tx2"/>
                  </a:solidFill>
                  <a:latin typeface="Book Antiqua" pitchFamily="18" charset="0"/>
                </a:endParaRPr>
              </a:p>
            </p:txBody>
          </p:sp>
        </p:grpSp>
        <p:sp>
          <p:nvSpPr>
            <p:cNvPr id="27" name="Rectangle 21"/>
            <p:cNvSpPr>
              <a:spLocks noChangeArrowheads="1"/>
            </p:cNvSpPr>
            <p:nvPr/>
          </p:nvSpPr>
          <p:spPr bwMode="auto">
            <a:xfrm>
              <a:off x="3707904" y="4581128"/>
              <a:ext cx="2734653" cy="27699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 sz="1800" b="0" i="0" dirty="0">
                  <a:solidFill>
                    <a:schemeClr val="tx1"/>
                  </a:solidFill>
                  <a:latin typeface="Book Antiqua" pitchFamily="18" charset="0"/>
                </a:rPr>
                <a:t>Phantom : 0.7 </a:t>
              </a:r>
              <a:r>
                <a:rPr lang="en-US" sz="1800" b="0" i="0" dirty="0" err="1" smtClean="0">
                  <a:solidFill>
                    <a:schemeClr val="tx1"/>
                  </a:solidFill>
                  <a:latin typeface="Book Antiqua" pitchFamily="18" charset="0"/>
                </a:rPr>
                <a:t>μm</a:t>
              </a:r>
              <a:endParaRPr lang="fr-FR" sz="1800" b="0" i="0" dirty="0">
                <a:solidFill>
                  <a:schemeClr val="tx1"/>
                </a:solidFill>
                <a:latin typeface="Book Antiqua" pitchFamily="18" charset="0"/>
              </a:endParaRPr>
            </a:p>
          </p:txBody>
        </p:sp>
      </p:grpSp>
      <p:sp>
        <p:nvSpPr>
          <p:cNvPr id="28" name="ZoneTexte 27"/>
          <p:cNvSpPr txBox="1"/>
          <p:nvPr/>
        </p:nvSpPr>
        <p:spPr>
          <a:xfrm>
            <a:off x="8748464" y="6516052"/>
            <a:ext cx="539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2060"/>
                </a:solidFill>
                <a:latin typeface="Book Antiqua" pitchFamily="18" charset="0"/>
              </a:rPr>
              <a:t>13</a:t>
            </a:r>
            <a:endParaRPr lang="fr-FR" b="1" dirty="0">
              <a:solidFill>
                <a:srgbClr val="002060"/>
              </a:solidFill>
              <a:latin typeface="Book Antiqua" pitchFamily="18" charset="0"/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-72008" y="-27384"/>
            <a:ext cx="3059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i="1" dirty="0" smtClean="0">
                <a:solidFill>
                  <a:schemeClr val="bg2"/>
                </a:solidFill>
              </a:rPr>
              <a:t>DROITE Lyon  10/2012</a:t>
            </a:r>
            <a:endParaRPr lang="fr-FR" b="1" i="1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72008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latin typeface="Book Antiqua" pitchFamily="18" charset="0"/>
              </a:rPr>
              <a:t>Nonlinear Inverse Problem </a:t>
            </a:r>
            <a:r>
              <a:rPr lang="en-US" sz="3200" b="1" i="1" dirty="0" smtClean="0">
                <a:latin typeface="Book Antiqua" pitchFamily="18" charset="0"/>
              </a:rPr>
              <a:t>– </a:t>
            </a:r>
            <a:r>
              <a:rPr lang="en-US" sz="3200" b="1" i="1" dirty="0" err="1" smtClean="0">
                <a:latin typeface="Book Antiqua" pitchFamily="18" charset="0"/>
              </a:rPr>
              <a:t>Fréchet</a:t>
            </a:r>
            <a:r>
              <a:rPr lang="en-US" sz="3200" b="1" i="1" dirty="0" smtClean="0">
                <a:latin typeface="Book Antiqua" pitchFamily="18" charset="0"/>
              </a:rPr>
              <a:t> Derivative</a:t>
            </a:r>
            <a:endParaRPr lang="en-US" sz="3200" b="1" i="1" dirty="0">
              <a:latin typeface="Book Antiqua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805264"/>
          </a:xfrm>
        </p:spPr>
        <p:txBody>
          <a:bodyPr>
            <a:noAutofit/>
          </a:bodyPr>
          <a:lstStyle/>
          <a:p>
            <a:pPr algn="just">
              <a:buClr>
                <a:schemeClr val="tx2"/>
              </a:buClr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chemeClr val="tx2"/>
                </a:solidFill>
                <a:latin typeface="Book Antiqua" pitchFamily="18" charset="0"/>
              </a:rPr>
              <a:t>The </a:t>
            </a:r>
            <a:r>
              <a:rPr lang="en-US" sz="2400" dirty="0" err="1" smtClean="0">
                <a:solidFill>
                  <a:schemeClr val="tx2"/>
                </a:solidFill>
                <a:latin typeface="Book Antiqua" pitchFamily="18" charset="0"/>
              </a:rPr>
              <a:t>Fréchet</a:t>
            </a:r>
            <a:r>
              <a:rPr lang="en-US" sz="2400" dirty="0" smtClean="0">
                <a:solidFill>
                  <a:schemeClr val="tx2"/>
                </a:solidFill>
                <a:latin typeface="Book Antiqua" pitchFamily="18" charset="0"/>
              </a:rPr>
              <a:t> derivative of the operator          at the point      </a:t>
            </a:r>
          </a:p>
          <a:p>
            <a:pPr algn="just">
              <a:buClr>
                <a:schemeClr val="tx2"/>
              </a:buClr>
              <a:buNone/>
              <a:defRPr/>
            </a:pPr>
            <a:r>
              <a:rPr lang="en-US" sz="2400" dirty="0" smtClean="0">
                <a:solidFill>
                  <a:schemeClr val="tx2"/>
                </a:solidFill>
                <a:latin typeface="Book Antiqua" pitchFamily="18" charset="0"/>
              </a:rPr>
              <a:t>is the linear operator</a:t>
            </a:r>
          </a:p>
          <a:p>
            <a:pPr>
              <a:buClr>
                <a:schemeClr val="tx1"/>
              </a:buClr>
              <a:buNone/>
              <a:defRPr/>
            </a:pPr>
            <a:endParaRPr lang="fr-FR" sz="2400" dirty="0" smtClean="0">
              <a:latin typeface="Book Antiqua" pitchFamily="18" charset="0"/>
            </a:endParaRPr>
          </a:p>
          <a:p>
            <a:pPr lvl="1">
              <a:buClr>
                <a:schemeClr val="tx2"/>
              </a:buClr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2400" dirty="0" smtClean="0">
              <a:latin typeface="Book Antiqua" pitchFamily="18" charset="0"/>
            </a:endParaRPr>
          </a:p>
          <a:p>
            <a:pPr>
              <a:buClrTx/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2400" dirty="0" err="1" smtClean="0">
                <a:solidFill>
                  <a:schemeClr val="tx2"/>
                </a:solidFill>
                <a:latin typeface="Book Antiqua" pitchFamily="18" charset="0"/>
              </a:rPr>
              <a:t>Landweber</a:t>
            </a:r>
            <a:r>
              <a:rPr lang="en-US" sz="2400" dirty="0" smtClean="0">
                <a:solidFill>
                  <a:schemeClr val="tx2"/>
                </a:solidFill>
                <a:latin typeface="Book Antiqua" pitchFamily="18" charset="0"/>
              </a:rPr>
              <a:t> type iterative method </a:t>
            </a:r>
          </a:p>
          <a:p>
            <a:pPr lvl="1">
              <a:buClrTx/>
              <a:buFont typeface="Wingdings" pitchFamily="2" charset="2"/>
              <a:buChar char="Ø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2200" dirty="0" smtClean="0">
                <a:solidFill>
                  <a:schemeClr val="tx1"/>
                </a:solidFill>
                <a:latin typeface="Book Antiqua" pitchFamily="18" charset="0"/>
              </a:rPr>
              <a:t>Minimize the </a:t>
            </a:r>
            <a:r>
              <a:rPr lang="en-US" sz="2200" dirty="0" err="1" smtClean="0">
                <a:solidFill>
                  <a:schemeClr val="tx1"/>
                </a:solidFill>
                <a:latin typeface="Book Antiqua" pitchFamily="18" charset="0"/>
              </a:rPr>
              <a:t>Tikhonov's</a:t>
            </a:r>
            <a:r>
              <a:rPr lang="en-US" sz="2200" dirty="0" smtClean="0">
                <a:solidFill>
                  <a:schemeClr val="tx1"/>
                </a:solidFill>
                <a:latin typeface="Book Antiqua" pitchFamily="18" charset="0"/>
              </a:rPr>
              <a:t> functional </a:t>
            </a:r>
            <a:r>
              <a:rPr lang="fr-FR" sz="2200" dirty="0" smtClean="0">
                <a:solidFill>
                  <a:schemeClr val="tx1"/>
                </a:solidFill>
                <a:latin typeface="Book Antiqua" pitchFamily="18" charset="0"/>
              </a:rPr>
              <a:t>:</a:t>
            </a:r>
          </a:p>
          <a:p>
            <a:pPr lvl="1">
              <a:defRPr/>
            </a:pPr>
            <a:endParaRPr lang="fr-FR" sz="2200" dirty="0" smtClean="0">
              <a:solidFill>
                <a:schemeClr val="tx1"/>
              </a:solidFill>
              <a:latin typeface="Book Antiqua" pitchFamily="18" charset="0"/>
            </a:endParaRPr>
          </a:p>
          <a:p>
            <a:pPr lvl="1">
              <a:defRPr/>
            </a:pPr>
            <a:endParaRPr lang="fr-FR" sz="2200" dirty="0" smtClean="0">
              <a:solidFill>
                <a:schemeClr val="tx1"/>
              </a:solidFill>
              <a:latin typeface="Book Antiqua" pitchFamily="18" charset="0"/>
            </a:endParaRPr>
          </a:p>
          <a:p>
            <a:pPr lvl="1" algn="just"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en-US" sz="2200" dirty="0" smtClean="0">
                <a:solidFill>
                  <a:schemeClr val="tx1"/>
                </a:solidFill>
                <a:latin typeface="Book Antiqua" pitchFamily="18" charset="0"/>
              </a:rPr>
              <a:t>The optimality condition defining the descent direction </a:t>
            </a:r>
          </a:p>
          <a:p>
            <a:pPr lvl="1" algn="just">
              <a:buClr>
                <a:schemeClr val="tx1"/>
              </a:buClr>
              <a:buNone/>
              <a:defRPr/>
            </a:pPr>
            <a:r>
              <a:rPr lang="en-US" sz="2200" dirty="0" smtClean="0">
                <a:solidFill>
                  <a:schemeClr val="tx1"/>
                </a:solidFill>
                <a:latin typeface="Book Antiqua" pitchFamily="18" charset="0"/>
              </a:rPr>
              <a:t>of the steepest descent is:</a:t>
            </a:r>
          </a:p>
          <a:p>
            <a:pPr lvl="1" algn="just">
              <a:buClr>
                <a:schemeClr val="tx1"/>
              </a:buClr>
              <a:buFont typeface="Wingdings" pitchFamily="2" charset="2"/>
              <a:buChar char="Ø"/>
              <a:defRPr/>
            </a:pPr>
            <a:endParaRPr lang="en-US" sz="2200" dirty="0" smtClean="0">
              <a:solidFill>
                <a:schemeClr val="tx1"/>
              </a:solidFill>
              <a:latin typeface="Book Antiqua" pitchFamily="18" charset="0"/>
            </a:endParaRPr>
          </a:p>
          <a:p>
            <a:pPr lvl="1" algn="just">
              <a:buClr>
                <a:schemeClr val="tx1"/>
              </a:buClr>
              <a:buFont typeface="Wingdings" pitchFamily="2" charset="2"/>
              <a:buChar char="Ø"/>
              <a:defRPr/>
            </a:pPr>
            <a:endParaRPr lang="en-US" sz="2200" dirty="0" smtClean="0">
              <a:solidFill>
                <a:schemeClr val="tx1"/>
              </a:solidFill>
              <a:latin typeface="Book Antiqua" pitchFamily="18" charset="0"/>
            </a:endParaRPr>
          </a:p>
          <a:p>
            <a:pPr lvl="1" algn="just">
              <a:buClr>
                <a:schemeClr val="tx1"/>
              </a:buClr>
              <a:buFont typeface="Wingdings" pitchFamily="2" charset="2"/>
              <a:buChar char="Ø"/>
              <a:defRPr/>
            </a:pPr>
            <a:endParaRPr lang="en-US" sz="2200" dirty="0" smtClean="0">
              <a:solidFill>
                <a:schemeClr val="tx1"/>
              </a:solidFill>
              <a:latin typeface="Book Antiqua" pitchFamily="18" charset="0"/>
            </a:endParaRPr>
          </a:p>
          <a:p>
            <a:pPr lvl="1" algn="just">
              <a:buClr>
                <a:schemeClr val="tx1"/>
              </a:buClr>
              <a:buNone/>
              <a:defRPr/>
            </a:pPr>
            <a:r>
              <a:rPr lang="en-US" sz="2200" dirty="0" smtClean="0">
                <a:solidFill>
                  <a:schemeClr val="tx1"/>
                </a:solidFill>
                <a:latin typeface="Book Antiqua" pitchFamily="18" charset="0"/>
              </a:rPr>
              <a:t>where              is the </a:t>
            </a:r>
            <a:r>
              <a:rPr lang="en-US" sz="2200" dirty="0" err="1" smtClean="0">
                <a:solidFill>
                  <a:schemeClr val="tx1"/>
                </a:solidFill>
                <a:latin typeface="Book Antiqua" pitchFamily="18" charset="0"/>
              </a:rPr>
              <a:t>adjoint</a:t>
            </a:r>
            <a:r>
              <a:rPr lang="en-US" sz="2200" dirty="0" smtClean="0">
                <a:solidFill>
                  <a:schemeClr val="tx1"/>
                </a:solidFill>
                <a:latin typeface="Book Antiqua" pitchFamily="18" charset="0"/>
              </a:rPr>
              <a:t> of the </a:t>
            </a:r>
            <a:r>
              <a:rPr lang="en-US" sz="2200" dirty="0" err="1" smtClean="0">
                <a:solidFill>
                  <a:schemeClr val="tx1"/>
                </a:solidFill>
                <a:latin typeface="Book Antiqua" pitchFamily="18" charset="0"/>
              </a:rPr>
              <a:t>Fréchet</a:t>
            </a:r>
            <a:r>
              <a:rPr lang="en-US" sz="2200" dirty="0" smtClean="0">
                <a:solidFill>
                  <a:schemeClr val="tx1"/>
                </a:solidFill>
                <a:latin typeface="Book Antiqua" pitchFamily="18" charset="0"/>
              </a:rPr>
              <a:t> derivative of the intensity</a:t>
            </a:r>
            <a:r>
              <a:rPr lang="fr-FR" sz="2200" dirty="0" smtClean="0">
                <a:solidFill>
                  <a:schemeClr val="tx1"/>
                </a:solidFill>
                <a:latin typeface="Book Antiqua" pitchFamily="18" charset="0"/>
              </a:rPr>
              <a:t> </a:t>
            </a:r>
            <a:endParaRPr lang="fr-FR" sz="2200" dirty="0">
              <a:solidFill>
                <a:schemeClr val="tx1"/>
              </a:solidFill>
              <a:latin typeface="Book Antiqua" pitchFamily="18" charset="0"/>
            </a:endParaRPr>
          </a:p>
        </p:txBody>
      </p:sp>
      <p:graphicFrame>
        <p:nvGraphicFramePr>
          <p:cNvPr id="72706" name="Object 127"/>
          <p:cNvGraphicFramePr>
            <a:graphicFrameLocks noChangeAspect="1"/>
          </p:cNvGraphicFramePr>
          <p:nvPr/>
        </p:nvGraphicFramePr>
        <p:xfrm>
          <a:off x="7903220" y="1025997"/>
          <a:ext cx="557212" cy="458787"/>
        </p:xfrm>
        <a:graphic>
          <a:graphicData uri="http://schemas.openxmlformats.org/presentationml/2006/ole">
            <p:oleObj spid="_x0000_s13314" name="Equation" r:id="rId4" imgW="177480" imgH="228600" progId="Equation.DSMT4">
              <p:embed/>
            </p:oleObj>
          </a:graphicData>
        </a:graphic>
      </p:graphicFrame>
      <p:graphicFrame>
        <p:nvGraphicFramePr>
          <p:cNvPr id="72707" name="Object 3"/>
          <p:cNvGraphicFramePr>
            <a:graphicFrameLocks noChangeAspect="1"/>
          </p:cNvGraphicFramePr>
          <p:nvPr/>
        </p:nvGraphicFramePr>
        <p:xfrm>
          <a:off x="5558830" y="1052736"/>
          <a:ext cx="741362" cy="504825"/>
        </p:xfrm>
        <a:graphic>
          <a:graphicData uri="http://schemas.openxmlformats.org/presentationml/2006/ole">
            <p:oleObj spid="_x0000_s13315" name="Equation" r:id="rId5" imgW="431640" imgH="253800" progId="Equation.DSMT4">
              <p:embed/>
            </p:oleObj>
          </a:graphicData>
        </a:graphic>
      </p:graphicFrame>
      <p:graphicFrame>
        <p:nvGraphicFramePr>
          <p:cNvPr id="72708" name="Object 128"/>
          <p:cNvGraphicFramePr>
            <a:graphicFrameLocks noChangeAspect="1"/>
          </p:cNvGraphicFramePr>
          <p:nvPr/>
        </p:nvGraphicFramePr>
        <p:xfrm>
          <a:off x="2195736" y="1935683"/>
          <a:ext cx="4764087" cy="557213"/>
        </p:xfrm>
        <a:graphic>
          <a:graphicData uri="http://schemas.openxmlformats.org/presentationml/2006/ole">
            <p:oleObj spid="_x0000_s13316" name="Equation" r:id="rId6" imgW="2349360" imgH="279360" progId="Equation.DSMT4">
              <p:embed/>
            </p:oleObj>
          </a:graphicData>
        </a:graphic>
      </p:graphicFrame>
      <p:graphicFrame>
        <p:nvGraphicFramePr>
          <p:cNvPr id="72709" name="Object 131"/>
          <p:cNvGraphicFramePr>
            <a:graphicFrameLocks noChangeAspect="1"/>
          </p:cNvGraphicFramePr>
          <p:nvPr/>
        </p:nvGraphicFramePr>
        <p:xfrm>
          <a:off x="2038350" y="3361680"/>
          <a:ext cx="4951413" cy="787400"/>
        </p:xfrm>
        <a:graphic>
          <a:graphicData uri="http://schemas.openxmlformats.org/presentationml/2006/ole">
            <p:oleObj spid="_x0000_s13317" name="Equation" r:id="rId7" imgW="2476440" imgH="393480" progId="Equation.DSMT4">
              <p:embed/>
            </p:oleObj>
          </a:graphicData>
        </a:graphic>
      </p:graphicFrame>
      <p:graphicFrame>
        <p:nvGraphicFramePr>
          <p:cNvPr id="72710" name="Object 133"/>
          <p:cNvGraphicFramePr>
            <a:graphicFrameLocks noChangeAspect="1"/>
          </p:cNvGraphicFramePr>
          <p:nvPr/>
        </p:nvGraphicFramePr>
        <p:xfrm>
          <a:off x="2555776" y="4869160"/>
          <a:ext cx="3935412" cy="584200"/>
        </p:xfrm>
        <a:graphic>
          <a:graphicData uri="http://schemas.openxmlformats.org/presentationml/2006/ole">
            <p:oleObj spid="_x0000_s13318" name="Equation" r:id="rId8" imgW="1968480" imgH="291960" progId="Equation.DSMT4">
              <p:embed/>
            </p:oleObj>
          </a:graphicData>
        </a:graphic>
      </p:graphicFrame>
      <p:graphicFrame>
        <p:nvGraphicFramePr>
          <p:cNvPr id="72711" name="Object 134"/>
          <p:cNvGraphicFramePr>
            <a:graphicFrameLocks noChangeAspect="1"/>
          </p:cNvGraphicFramePr>
          <p:nvPr/>
        </p:nvGraphicFramePr>
        <p:xfrm>
          <a:off x="1331640" y="5949280"/>
          <a:ext cx="968375" cy="563563"/>
        </p:xfrm>
        <a:graphic>
          <a:graphicData uri="http://schemas.openxmlformats.org/presentationml/2006/ole">
            <p:oleObj spid="_x0000_s13319" name="Equation" r:id="rId9" imgW="469800" imgH="279360" progId="Equation.DSMT4">
              <p:embed/>
            </p:oleObj>
          </a:graphicData>
        </a:graphic>
      </p:graphicFrame>
      <p:graphicFrame>
        <p:nvGraphicFramePr>
          <p:cNvPr id="72712" name="Object 135"/>
          <p:cNvGraphicFramePr>
            <a:graphicFrameLocks noChangeAspect="1"/>
          </p:cNvGraphicFramePr>
          <p:nvPr/>
        </p:nvGraphicFramePr>
        <p:xfrm>
          <a:off x="2555776" y="5441280"/>
          <a:ext cx="2843212" cy="508000"/>
        </p:xfrm>
        <a:graphic>
          <a:graphicData uri="http://schemas.openxmlformats.org/presentationml/2006/ole">
            <p:oleObj spid="_x0000_s13320" name="Equation" r:id="rId10" imgW="1422360" imgH="253800" progId="Equation.DSMT4">
              <p:embed/>
            </p:oleObj>
          </a:graphicData>
        </a:graphic>
      </p:graphicFrame>
      <p:sp>
        <p:nvSpPr>
          <p:cNvPr id="12" name="Rectangle 11"/>
          <p:cNvSpPr/>
          <p:nvPr/>
        </p:nvSpPr>
        <p:spPr>
          <a:xfrm>
            <a:off x="3816424" y="6488668"/>
            <a:ext cx="49320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l-NL" sz="1800" b="1" dirty="0" smtClean="0">
                <a:solidFill>
                  <a:schemeClr val="tx2"/>
                </a:solidFill>
                <a:latin typeface="Book Antiqua" pitchFamily="18" charset="0"/>
              </a:rPr>
              <a:t>[4] </a:t>
            </a:r>
            <a:r>
              <a:rPr lang="nl-NL" sz="1800" b="1" dirty="0" err="1" smtClean="0">
                <a:solidFill>
                  <a:schemeClr val="tx2"/>
                </a:solidFill>
                <a:latin typeface="Book Antiqua" pitchFamily="18" charset="0"/>
              </a:rPr>
              <a:t>Davidoiu</a:t>
            </a:r>
            <a:r>
              <a:rPr lang="nl-NL" sz="1800" b="1" dirty="0" smtClean="0">
                <a:solidFill>
                  <a:schemeClr val="tx2"/>
                </a:solidFill>
                <a:latin typeface="Book Antiqua" pitchFamily="18" charset="0"/>
              </a:rPr>
              <a:t> et al,( 2011).</a:t>
            </a:r>
            <a:endParaRPr lang="fr-FR" sz="1800" b="1" dirty="0">
              <a:solidFill>
                <a:schemeClr val="tx2"/>
              </a:solidFill>
              <a:latin typeface="Book Antiqua" pitchFamily="18" charset="0"/>
            </a:endParaRPr>
          </a:p>
        </p:txBody>
      </p:sp>
      <p:pic>
        <p:nvPicPr>
          <p:cNvPr id="13" name="Picture 11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32511" y="23664"/>
            <a:ext cx="1275993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ZoneTexte 14"/>
          <p:cNvSpPr txBox="1"/>
          <p:nvPr/>
        </p:nvSpPr>
        <p:spPr>
          <a:xfrm>
            <a:off x="8784976" y="6588060"/>
            <a:ext cx="539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2060"/>
                </a:solidFill>
                <a:latin typeface="Book Antiqua" pitchFamily="18" charset="0"/>
              </a:rPr>
              <a:t>14</a:t>
            </a:r>
            <a:endParaRPr lang="fr-FR" b="1" dirty="0">
              <a:solidFill>
                <a:srgbClr val="002060"/>
              </a:solidFill>
              <a:latin typeface="Book Antiqua" pitchFamily="18" charset="0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-72008" y="-27384"/>
            <a:ext cx="3059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i="1" dirty="0" smtClean="0">
                <a:solidFill>
                  <a:schemeClr val="bg2"/>
                </a:solidFill>
              </a:rPr>
              <a:t>DROITE Lyon  10/2012</a:t>
            </a:r>
            <a:endParaRPr lang="fr-FR" b="1" i="1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1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12360" y="140296"/>
            <a:ext cx="1275993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Titre 1"/>
          <p:cNvSpPr txBox="1">
            <a:spLocks/>
          </p:cNvSpPr>
          <p:nvPr/>
        </p:nvSpPr>
        <p:spPr>
          <a:xfrm>
            <a:off x="-36512" y="476672"/>
            <a:ext cx="9144000" cy="73414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Book Antiqua" pitchFamily="18" charset="0"/>
                <a:ea typeface="+mj-ea"/>
                <a:cs typeface="+mj-cs"/>
              </a:rPr>
              <a:t>Analytical expression of the</a:t>
            </a:r>
            <a:r>
              <a:rPr kumimoji="0" lang="en-US" sz="3200" b="1" i="0" u="none" strike="noStrike" kern="1200" cap="none" spc="0" normalizeH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Book Antiqua" pitchFamily="18" charset="0"/>
                <a:ea typeface="+mj-ea"/>
                <a:cs typeface="+mj-cs"/>
              </a:rPr>
              <a:t> </a:t>
            </a:r>
            <a:r>
              <a:rPr kumimoji="0" lang="en-US" sz="3200" b="1" i="0" u="none" strike="noStrike" kern="1200" cap="none" spc="0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Book Antiqua" pitchFamily="18" charset="0"/>
                <a:ea typeface="+mj-ea"/>
                <a:cs typeface="+mj-cs"/>
              </a:rPr>
              <a:t>Fréchet</a:t>
            </a:r>
            <a:r>
              <a:rPr kumimoji="0" lang="en-US" sz="3200" b="1" i="0" u="none" strike="noStrike" kern="1200" cap="none" spc="0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Book Antiqua" pitchFamily="18" charset="0"/>
                <a:ea typeface="+mj-ea"/>
                <a:cs typeface="+mj-cs"/>
              </a:rPr>
              <a:t> derivative</a:t>
            </a:r>
            <a:endParaRPr kumimoji="0" lang="en-US" sz="3200" b="1" i="0" u="none" strike="noStrike" kern="1200" cap="none" spc="0" normalizeH="0" baseline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Book Antiqua" pitchFamily="18" charset="0"/>
              <a:ea typeface="+mj-ea"/>
              <a:cs typeface="+mj-cs"/>
            </a:endParaRPr>
          </a:p>
        </p:txBody>
      </p:sp>
      <p:sp>
        <p:nvSpPr>
          <p:cNvPr id="30" name="Titre 1"/>
          <p:cNvSpPr>
            <a:spLocks noGrp="1"/>
          </p:cNvSpPr>
          <p:nvPr>
            <p:ph type="title"/>
          </p:nvPr>
        </p:nvSpPr>
        <p:spPr>
          <a:xfrm>
            <a:off x="-35496" y="2564904"/>
            <a:ext cx="9144000" cy="10668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latin typeface="Book Antiqua" pitchFamily="18" charset="0"/>
              </a:rPr>
              <a:t>Projection Operator</a:t>
            </a:r>
            <a:endParaRPr lang="en-US" sz="3200" b="1" dirty="0">
              <a:latin typeface="Book Antiqua" pitchFamily="18" charset="0"/>
            </a:endParaRPr>
          </a:p>
        </p:txBody>
      </p:sp>
      <p:grpSp>
        <p:nvGrpSpPr>
          <p:cNvPr id="2" name="Groupe 32"/>
          <p:cNvGrpSpPr/>
          <p:nvPr/>
        </p:nvGrpSpPr>
        <p:grpSpPr>
          <a:xfrm>
            <a:off x="1259632" y="3212976"/>
            <a:ext cx="5688632" cy="1185912"/>
            <a:chOff x="1475656" y="4077072"/>
            <a:chExt cx="5688632" cy="1185912"/>
          </a:xfrm>
        </p:grpSpPr>
        <p:grpSp>
          <p:nvGrpSpPr>
            <p:cNvPr id="3" name="Groupe 30"/>
            <p:cNvGrpSpPr/>
            <p:nvPr/>
          </p:nvGrpSpPr>
          <p:grpSpPr>
            <a:xfrm>
              <a:off x="1475656" y="4077072"/>
              <a:ext cx="5688632" cy="1185912"/>
              <a:chOff x="1475656" y="4077072"/>
              <a:chExt cx="5688632" cy="1185912"/>
            </a:xfrm>
          </p:grpSpPr>
          <p:graphicFrame>
            <p:nvGraphicFramePr>
              <p:cNvPr id="19" name="Objet 18"/>
              <p:cNvGraphicFramePr>
                <a:graphicFrameLocks noChangeAspect="1"/>
              </p:cNvGraphicFramePr>
              <p:nvPr/>
            </p:nvGraphicFramePr>
            <p:xfrm>
              <a:off x="1475656" y="4509120"/>
              <a:ext cx="1728192" cy="542032"/>
            </p:xfrm>
            <a:graphic>
              <a:graphicData uri="http://schemas.openxmlformats.org/presentationml/2006/ole">
                <p:oleObj spid="_x0000_s14342" name="Equation" r:id="rId5" imgW="901440" imgH="253800" progId="Equation.DSMT4">
                  <p:embed/>
                </p:oleObj>
              </a:graphicData>
            </a:graphic>
          </p:graphicFrame>
          <p:graphicFrame>
            <p:nvGraphicFramePr>
              <p:cNvPr id="21" name="Objet 20"/>
              <p:cNvGraphicFramePr>
                <a:graphicFrameLocks noChangeAspect="1"/>
              </p:cNvGraphicFramePr>
              <p:nvPr/>
            </p:nvGraphicFramePr>
            <p:xfrm>
              <a:off x="3707904" y="4077072"/>
              <a:ext cx="1512168" cy="720080"/>
            </p:xfrm>
            <a:graphic>
              <a:graphicData uri="http://schemas.openxmlformats.org/presentationml/2006/ole">
                <p:oleObj spid="_x0000_s14343" name="Equation" r:id="rId6" imgW="812520" imgH="444240" progId="Equation.DSMT4">
                  <p:embed/>
                </p:oleObj>
              </a:graphicData>
            </a:graphic>
          </p:graphicFrame>
          <p:graphicFrame>
            <p:nvGraphicFramePr>
              <p:cNvPr id="22" name="Objet 21"/>
              <p:cNvGraphicFramePr>
                <a:graphicFrameLocks noChangeAspect="1"/>
              </p:cNvGraphicFramePr>
              <p:nvPr/>
            </p:nvGraphicFramePr>
            <p:xfrm>
              <a:off x="5940152" y="4221088"/>
              <a:ext cx="1224136" cy="360040"/>
            </p:xfrm>
            <a:graphic>
              <a:graphicData uri="http://schemas.openxmlformats.org/presentationml/2006/ole">
                <p:oleObj spid="_x0000_s14344" name="Equation" r:id="rId7" imgW="685800" imgH="228600" progId="Equation.DSMT4">
                  <p:embed/>
                </p:oleObj>
              </a:graphicData>
            </a:graphic>
          </p:graphicFrame>
          <p:graphicFrame>
            <p:nvGraphicFramePr>
              <p:cNvPr id="23" name="Objet 22"/>
              <p:cNvGraphicFramePr>
                <a:graphicFrameLocks noChangeAspect="1"/>
              </p:cNvGraphicFramePr>
              <p:nvPr/>
            </p:nvGraphicFramePr>
            <p:xfrm>
              <a:off x="3851920" y="4941168"/>
              <a:ext cx="360040" cy="321816"/>
            </p:xfrm>
            <a:graphic>
              <a:graphicData uri="http://schemas.openxmlformats.org/presentationml/2006/ole">
                <p:oleObj spid="_x0000_s14345" name="Equation" r:id="rId8" imgW="114120" imgH="177480" progId="Equation.DSMT4">
                  <p:embed/>
                </p:oleObj>
              </a:graphicData>
            </a:graphic>
          </p:graphicFrame>
          <p:sp>
            <p:nvSpPr>
              <p:cNvPr id="24" name="ZoneTexte 23"/>
              <p:cNvSpPr txBox="1"/>
              <p:nvPr/>
            </p:nvSpPr>
            <p:spPr>
              <a:xfrm>
                <a:off x="5364088" y="4221088"/>
                <a:ext cx="360996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2200" dirty="0" smtClean="0">
                    <a:latin typeface="Book Antiqua" pitchFamily="18" charset="0"/>
                  </a:rPr>
                  <a:t>if</a:t>
                </a:r>
                <a:endParaRPr lang="fr-FR" sz="2200" dirty="0">
                  <a:latin typeface="Book Antiqua" pitchFamily="18" charset="0"/>
                </a:endParaRPr>
              </a:p>
            </p:txBody>
          </p:sp>
        </p:grpSp>
        <p:sp>
          <p:nvSpPr>
            <p:cNvPr id="32" name="Accolade ouvrante 31"/>
            <p:cNvSpPr/>
            <p:nvPr/>
          </p:nvSpPr>
          <p:spPr>
            <a:xfrm>
              <a:off x="3275856" y="4221088"/>
              <a:ext cx="432048" cy="1008112"/>
            </a:xfrm>
            <a:prstGeom prst="lef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sp>
        <p:nvSpPr>
          <p:cNvPr id="34" name="ZoneTexte 33"/>
          <p:cNvSpPr txBox="1"/>
          <p:nvPr/>
        </p:nvSpPr>
        <p:spPr>
          <a:xfrm>
            <a:off x="0" y="4293096"/>
            <a:ext cx="9144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buFont typeface="Wingdings" pitchFamily="2" charset="2"/>
              <a:buChar char="Ø"/>
            </a:pPr>
            <a:r>
              <a:rPr lang="fr-FR" sz="2200" dirty="0" smtClean="0">
                <a:latin typeface="Book Antiqua" pitchFamily="18" charset="0"/>
              </a:rPr>
              <a:t>        </a:t>
            </a:r>
            <a:r>
              <a:rPr lang="en-US" sz="2200" dirty="0" smtClean="0">
                <a:latin typeface="Book Antiqua" pitchFamily="18" charset="0"/>
              </a:rPr>
              <a:t>a given transmission at iteration “k” on set</a:t>
            </a:r>
            <a:endParaRPr lang="fr-FR" sz="2200" dirty="0">
              <a:latin typeface="Book Antiqua" pitchFamily="18" charset="0"/>
            </a:endParaRPr>
          </a:p>
        </p:txBody>
      </p:sp>
      <p:graphicFrame>
        <p:nvGraphicFramePr>
          <p:cNvPr id="35" name="Objet 34"/>
          <p:cNvGraphicFramePr>
            <a:graphicFrameLocks noChangeAspect="1"/>
          </p:cNvGraphicFramePr>
          <p:nvPr/>
        </p:nvGraphicFramePr>
        <p:xfrm>
          <a:off x="2771800" y="4804321"/>
          <a:ext cx="2664296" cy="496887"/>
        </p:xfrm>
        <a:graphic>
          <a:graphicData uri="http://schemas.openxmlformats.org/presentationml/2006/ole">
            <p:oleObj spid="_x0000_s14346" name="Equation" r:id="rId9" imgW="1739880" imgH="304560" progId="Equation.DSMT4">
              <p:embed/>
            </p:oleObj>
          </a:graphicData>
        </a:graphic>
      </p:graphicFrame>
      <p:graphicFrame>
        <p:nvGraphicFramePr>
          <p:cNvPr id="43024" name="Object 16"/>
          <p:cNvGraphicFramePr>
            <a:graphicFrameLocks noChangeAspect="1"/>
          </p:cNvGraphicFramePr>
          <p:nvPr/>
        </p:nvGraphicFramePr>
        <p:xfrm>
          <a:off x="920924" y="4365104"/>
          <a:ext cx="266700" cy="412750"/>
        </p:xfrm>
        <a:graphic>
          <a:graphicData uri="http://schemas.openxmlformats.org/presentationml/2006/ole">
            <p:oleObj spid="_x0000_s14347" name="Equation" r:id="rId10" imgW="164880" imgH="228600" progId="Equation.DSMT4">
              <p:embed/>
            </p:oleObj>
          </a:graphicData>
        </a:graphic>
      </p:graphicFrame>
      <p:sp>
        <p:nvSpPr>
          <p:cNvPr id="37" name="ZoneTexte 36"/>
          <p:cNvSpPr txBox="1"/>
          <p:nvPr/>
        </p:nvSpPr>
        <p:spPr>
          <a:xfrm>
            <a:off x="-21582" y="5301208"/>
            <a:ext cx="916558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buFont typeface="Wingdings" pitchFamily="2" charset="2"/>
              <a:buChar char="Ø"/>
            </a:pPr>
            <a:r>
              <a:rPr lang="en-US" sz="2200" dirty="0" smtClean="0">
                <a:latin typeface="Book Antiqua" pitchFamily="18" charset="0"/>
              </a:rPr>
              <a:t>  the projectors           and        are applied successively</a:t>
            </a:r>
            <a:endParaRPr lang="en-US" sz="2200" dirty="0">
              <a:latin typeface="Book Antiqua" pitchFamily="18" charset="0"/>
            </a:endParaRPr>
          </a:p>
        </p:txBody>
      </p:sp>
      <p:graphicFrame>
        <p:nvGraphicFramePr>
          <p:cNvPr id="38" name="Object 16"/>
          <p:cNvGraphicFramePr>
            <a:graphicFrameLocks noChangeAspect="1"/>
          </p:cNvGraphicFramePr>
          <p:nvPr/>
        </p:nvGraphicFramePr>
        <p:xfrm>
          <a:off x="3851920" y="5301208"/>
          <a:ext cx="369664" cy="412750"/>
        </p:xfrm>
        <a:graphic>
          <a:graphicData uri="http://schemas.openxmlformats.org/presentationml/2006/ole">
            <p:oleObj spid="_x0000_s14348" name="Equation" r:id="rId11" imgW="177480" imgH="228600" progId="Equation.DSMT4">
              <p:embed/>
            </p:oleObj>
          </a:graphicData>
        </a:graphic>
      </p:graphicFrame>
      <p:graphicFrame>
        <p:nvGraphicFramePr>
          <p:cNvPr id="39" name="Object 16"/>
          <p:cNvGraphicFramePr>
            <a:graphicFrameLocks noChangeAspect="1"/>
          </p:cNvGraphicFramePr>
          <p:nvPr/>
        </p:nvGraphicFramePr>
        <p:xfrm>
          <a:off x="2699792" y="5301555"/>
          <a:ext cx="555516" cy="458787"/>
        </p:xfrm>
        <a:graphic>
          <a:graphicData uri="http://schemas.openxmlformats.org/presentationml/2006/ole">
            <p:oleObj spid="_x0000_s14349" name="Equation" r:id="rId12" imgW="266400" imgH="253800" progId="Equation.DSMT4">
              <p:embed/>
            </p:oleObj>
          </a:graphicData>
        </a:graphic>
      </p:graphicFrame>
      <p:graphicFrame>
        <p:nvGraphicFramePr>
          <p:cNvPr id="43028" name="Object 20"/>
          <p:cNvGraphicFramePr>
            <a:graphicFrameLocks noChangeAspect="1"/>
          </p:cNvGraphicFramePr>
          <p:nvPr/>
        </p:nvGraphicFramePr>
        <p:xfrm>
          <a:off x="1835696" y="5804049"/>
          <a:ext cx="2435746" cy="649287"/>
        </p:xfrm>
        <a:graphic>
          <a:graphicData uri="http://schemas.openxmlformats.org/presentationml/2006/ole">
            <p:oleObj spid="_x0000_s14351" name="Equation" r:id="rId13" imgW="1054080" imgH="342720" progId="Equation.DSMT4">
              <p:embed/>
            </p:oleObj>
          </a:graphicData>
        </a:graphic>
      </p:graphicFrame>
      <p:graphicFrame>
        <p:nvGraphicFramePr>
          <p:cNvPr id="43" name="Object 16"/>
          <p:cNvGraphicFramePr>
            <a:graphicFrameLocks noChangeAspect="1"/>
          </p:cNvGraphicFramePr>
          <p:nvPr/>
        </p:nvGraphicFramePr>
        <p:xfrm>
          <a:off x="5110882" y="5840015"/>
          <a:ext cx="1320800" cy="412750"/>
        </p:xfrm>
        <a:graphic>
          <a:graphicData uri="http://schemas.openxmlformats.org/presentationml/2006/ole">
            <p:oleObj spid="_x0000_s14352" name="Equation" r:id="rId14" imgW="634680" imgH="228600" progId="Equation.DSMT4">
              <p:embed/>
            </p:oleObj>
          </a:graphicData>
        </a:graphic>
      </p:graphicFrame>
      <p:sp>
        <p:nvSpPr>
          <p:cNvPr id="44" name="ZoneTexte 43"/>
          <p:cNvSpPr txBox="1"/>
          <p:nvPr/>
        </p:nvSpPr>
        <p:spPr>
          <a:xfrm>
            <a:off x="4271442" y="5840015"/>
            <a:ext cx="74411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200" dirty="0" smtClean="0">
                <a:latin typeface="Book Antiqua" pitchFamily="18" charset="0"/>
              </a:rPr>
              <a:t>avec</a:t>
            </a:r>
            <a:endParaRPr lang="fr-FR" sz="2200" dirty="0">
              <a:latin typeface="Book Antiqua" pitchFamily="18" charset="0"/>
            </a:endParaRPr>
          </a:p>
        </p:txBody>
      </p:sp>
      <p:grpSp>
        <p:nvGrpSpPr>
          <p:cNvPr id="4" name="Groupe 46"/>
          <p:cNvGrpSpPr/>
          <p:nvPr/>
        </p:nvGrpSpPr>
        <p:grpSpPr>
          <a:xfrm>
            <a:off x="1475656" y="1124744"/>
            <a:ext cx="6237560" cy="1701106"/>
            <a:chOff x="1475656" y="1124744"/>
            <a:chExt cx="6237560" cy="1701106"/>
          </a:xfrm>
        </p:grpSpPr>
        <p:graphicFrame>
          <p:nvGraphicFramePr>
            <p:cNvPr id="7170" name="Object 6"/>
            <p:cNvGraphicFramePr>
              <a:graphicFrameLocks noChangeAspect="1"/>
            </p:cNvGraphicFramePr>
            <p:nvPr/>
          </p:nvGraphicFramePr>
          <p:xfrm>
            <a:off x="2073226" y="1601713"/>
            <a:ext cx="4659014" cy="531093"/>
          </p:xfrm>
          <a:graphic>
            <a:graphicData uri="http://schemas.openxmlformats.org/presentationml/2006/ole">
              <p:oleObj spid="_x0000_s14338" name="Equation" r:id="rId15" imgW="2781000" imgH="279360" progId="Equation.DSMT4">
                <p:embed/>
              </p:oleObj>
            </a:graphicData>
          </a:graphic>
        </p:graphicFrame>
        <p:graphicFrame>
          <p:nvGraphicFramePr>
            <p:cNvPr id="7171" name="Object 9"/>
            <p:cNvGraphicFramePr>
              <a:graphicFrameLocks noChangeAspect="1"/>
            </p:cNvGraphicFramePr>
            <p:nvPr/>
          </p:nvGraphicFramePr>
          <p:xfrm>
            <a:off x="1475656" y="2321793"/>
            <a:ext cx="6237560" cy="504057"/>
          </p:xfrm>
          <a:graphic>
            <a:graphicData uri="http://schemas.openxmlformats.org/presentationml/2006/ole">
              <p:oleObj spid="_x0000_s14339" name="Equation" r:id="rId16" imgW="3555720" imgH="253800" progId="Equation.DSMT4">
                <p:embed/>
              </p:oleObj>
            </a:graphicData>
          </a:graphic>
        </p:graphicFrame>
        <p:graphicFrame>
          <p:nvGraphicFramePr>
            <p:cNvPr id="7172" name="Object 4"/>
            <p:cNvGraphicFramePr>
              <a:graphicFrameLocks noChangeAspect="1"/>
            </p:cNvGraphicFramePr>
            <p:nvPr/>
          </p:nvGraphicFramePr>
          <p:xfrm>
            <a:off x="2750815" y="1124744"/>
            <a:ext cx="974725" cy="449262"/>
          </p:xfrm>
          <a:graphic>
            <a:graphicData uri="http://schemas.openxmlformats.org/presentationml/2006/ole">
              <p:oleObj spid="_x0000_s14340" name="Equation" r:id="rId17" imgW="495000" imgH="228600" progId="Equation.DSMT4">
                <p:embed/>
              </p:oleObj>
            </a:graphicData>
          </a:graphic>
        </p:graphicFrame>
        <p:graphicFrame>
          <p:nvGraphicFramePr>
            <p:cNvPr id="7173" name="Object 5"/>
            <p:cNvGraphicFramePr>
              <a:graphicFrameLocks noChangeAspect="1"/>
            </p:cNvGraphicFramePr>
            <p:nvPr/>
          </p:nvGraphicFramePr>
          <p:xfrm>
            <a:off x="5698802" y="1137444"/>
            <a:ext cx="847725" cy="449262"/>
          </p:xfrm>
          <a:graphic>
            <a:graphicData uri="http://schemas.openxmlformats.org/presentationml/2006/ole">
              <p:oleObj spid="_x0000_s14341" name="Equation" r:id="rId18" imgW="431640" imgH="228600" progId="Equation.DSMT4">
                <p:embed/>
              </p:oleObj>
            </a:graphicData>
          </a:graphic>
        </p:graphicFrame>
        <p:cxnSp>
          <p:nvCxnSpPr>
            <p:cNvPr id="46" name="Connecteur droit avec flèche 45"/>
            <p:cNvCxnSpPr/>
            <p:nvPr/>
          </p:nvCxnSpPr>
          <p:spPr>
            <a:xfrm>
              <a:off x="3923928" y="1413073"/>
              <a:ext cx="1584176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ZoneTexte 47"/>
          <p:cNvSpPr txBox="1"/>
          <p:nvPr/>
        </p:nvSpPr>
        <p:spPr>
          <a:xfrm>
            <a:off x="8748464" y="6516052"/>
            <a:ext cx="539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2060"/>
                </a:solidFill>
                <a:latin typeface="Book Antiqua" pitchFamily="18" charset="0"/>
              </a:rPr>
              <a:t>15</a:t>
            </a:r>
            <a:endParaRPr lang="fr-FR" b="1" dirty="0">
              <a:solidFill>
                <a:srgbClr val="002060"/>
              </a:solidFill>
              <a:latin typeface="Book Antiqua" pitchFamily="18" charset="0"/>
            </a:endParaRPr>
          </a:p>
        </p:txBody>
      </p:sp>
      <p:sp>
        <p:nvSpPr>
          <p:cNvPr id="33" name="ZoneTexte 32"/>
          <p:cNvSpPr txBox="1"/>
          <p:nvPr/>
        </p:nvSpPr>
        <p:spPr>
          <a:xfrm>
            <a:off x="-72008" y="-27384"/>
            <a:ext cx="3059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i="1" dirty="0" smtClean="0">
                <a:solidFill>
                  <a:schemeClr val="bg2"/>
                </a:solidFill>
              </a:rPr>
              <a:t>DROITE Lyon  10/2012</a:t>
            </a:r>
            <a:endParaRPr lang="fr-FR" b="1" i="1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 txBox="1">
            <a:spLocks/>
          </p:cNvSpPr>
          <p:nvPr/>
        </p:nvSpPr>
        <p:spPr>
          <a:xfrm>
            <a:off x="0" y="908720"/>
            <a:ext cx="9178925" cy="5229225"/>
          </a:xfrm>
          <a:prstGeom prst="rect">
            <a:avLst/>
          </a:prstGeom>
        </p:spPr>
        <p:txBody>
          <a:bodyPr/>
          <a:lstStyle/>
          <a:p>
            <a:pPr marL="742950" lvl="1" indent="-285750" algn="just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dirty="0">
              <a:solidFill>
                <a:schemeClr val="tx2"/>
              </a:solidFill>
              <a:latin typeface="Book Antiqua" pitchFamily="18" charset="0"/>
              <a:sym typeface="Wingdings" pitchFamily="2" charset="2"/>
            </a:endParaRPr>
          </a:p>
          <a:p>
            <a:pPr lvl="1" indent="-457200" algn="just" fontAlgn="auto">
              <a:spcBef>
                <a:spcPct val="20000"/>
              </a:spcBef>
              <a:spcAft>
                <a:spcPts val="0"/>
              </a:spcAft>
              <a:defRPr/>
            </a:pPr>
            <a:endParaRPr lang="en-US" sz="2400" dirty="0">
              <a:solidFill>
                <a:srgbClr val="FF0000"/>
              </a:solidFill>
              <a:latin typeface="Book Antiqua" pitchFamily="18" charset="0"/>
            </a:endParaRPr>
          </a:p>
          <a:p>
            <a:pPr marL="742950" lvl="1" indent="-285750" algn="just" fontAlgn="auto">
              <a:spcBef>
                <a:spcPct val="20000"/>
              </a:spcBef>
              <a:spcAft>
                <a:spcPts val="0"/>
              </a:spcAft>
              <a:defRPr/>
            </a:pPr>
            <a:endParaRPr lang="fr-FR" sz="2400" dirty="0">
              <a:latin typeface="Book Antiqua" pitchFamily="18" charset="0"/>
              <a:cs typeface="Times New Roman" pitchFamily="18" charset="0"/>
            </a:endParaRPr>
          </a:p>
          <a:p>
            <a:pPr marL="742950" lvl="1" indent="-285750" algn="just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endParaRPr lang="en-US" sz="2400" dirty="0">
              <a:latin typeface="Book Antiqua" pitchFamily="18" charset="0"/>
            </a:endParaRPr>
          </a:p>
          <a:p>
            <a:pPr marL="742950" lvl="1" indent="-285750" algn="just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sz="2200" dirty="0">
              <a:latin typeface="Book Antiqua" pitchFamily="18" charset="0"/>
              <a:sym typeface="Wingdings" pitchFamily="2" charset="2"/>
            </a:endParaRPr>
          </a:p>
        </p:txBody>
      </p:sp>
      <p:pic>
        <p:nvPicPr>
          <p:cNvPr id="7" name="Picture 3" descr="C:\Users\davidoiu\Desktop\Teza\ISBI 2012\PosterISBI2012\portrait\data\schemacompleta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6957" y="980729"/>
            <a:ext cx="8573516" cy="5616623"/>
          </a:xfrm>
          <a:prstGeom prst="rect">
            <a:avLst/>
          </a:prstGeom>
          <a:noFill/>
        </p:spPr>
      </p:pic>
      <p:pic>
        <p:nvPicPr>
          <p:cNvPr id="10" name="Picture 1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60503" y="23664"/>
            <a:ext cx="1275993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-26492" y="404664"/>
            <a:ext cx="917049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chemeClr val="tx2"/>
                </a:solidFill>
                <a:latin typeface="Book Antiqua" pitchFamily="18" charset="0"/>
              </a:rPr>
              <a:t>Approach nonlinear and projection operator </a:t>
            </a:r>
            <a:endParaRPr lang="en-US" sz="3200" dirty="0">
              <a:solidFill>
                <a:schemeClr val="tx2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-72008" y="-27384"/>
            <a:ext cx="3059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i="1" dirty="0" smtClean="0">
                <a:solidFill>
                  <a:schemeClr val="bg2"/>
                </a:solidFill>
              </a:rPr>
              <a:t>DROITE Lyon  10/2012</a:t>
            </a:r>
            <a:endParaRPr lang="fr-FR" b="1" i="1" dirty="0">
              <a:solidFill>
                <a:schemeClr val="bg2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8748464" y="6525344"/>
            <a:ext cx="539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2060"/>
                </a:solidFill>
                <a:latin typeface="Book Antiqua" pitchFamily="18" charset="0"/>
              </a:rPr>
              <a:t>16</a:t>
            </a:r>
            <a:endParaRPr lang="fr-FR" b="1" dirty="0">
              <a:solidFill>
                <a:srgbClr val="002060"/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68344" y="188640"/>
            <a:ext cx="1275993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Espace réservé du contenu 2"/>
          <p:cNvSpPr txBox="1">
            <a:spLocks/>
          </p:cNvSpPr>
          <p:nvPr/>
        </p:nvSpPr>
        <p:spPr>
          <a:xfrm>
            <a:off x="36513" y="908721"/>
            <a:ext cx="9107487" cy="5544616"/>
          </a:xfrm>
          <a:prstGeom prst="rect">
            <a:avLst/>
          </a:prstGeom>
        </p:spPr>
        <p:txBody>
          <a:bodyPr/>
          <a:lstStyle/>
          <a:p>
            <a:pPr algn="just">
              <a:buFont typeface="Arial" pitchFamily="34" charset="0"/>
              <a:buChar char="•"/>
            </a:pPr>
            <a:endParaRPr kumimoji="0" lang="fr-FR" sz="2600" b="0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Book Antiqua" pitchFamily="18" charset="0"/>
              <a:ea typeface="+mn-ea"/>
              <a:cs typeface="+mn-cs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-72008" y="-27384"/>
            <a:ext cx="3059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i="1" dirty="0" smtClean="0">
                <a:solidFill>
                  <a:schemeClr val="bg2"/>
                </a:solidFill>
              </a:rPr>
              <a:t>DROITE Lyon  10/2012</a:t>
            </a:r>
            <a:endParaRPr lang="fr-FR" b="1" i="1" dirty="0">
              <a:solidFill>
                <a:schemeClr val="bg2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108520" y="404664"/>
            <a:ext cx="1026063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  <a:tab pos="17373600" algn="l"/>
                <a:tab pos="18097500" algn="l"/>
              </a:tabLst>
              <a:defRPr/>
            </a:pPr>
            <a:r>
              <a:rPr lang="en-US" sz="3000" b="1" dirty="0" smtClean="0">
                <a:solidFill>
                  <a:schemeClr val="tx2"/>
                </a:solidFill>
                <a:latin typeface="Book Antiqua" pitchFamily="18" charset="0"/>
              </a:rPr>
              <a:t>Phase </a:t>
            </a:r>
            <a:r>
              <a:rPr lang="en-US" sz="3000" b="1" dirty="0" err="1" smtClean="0">
                <a:solidFill>
                  <a:schemeClr val="tx2"/>
                </a:solidFill>
                <a:latin typeface="Book Antiqua" pitchFamily="18" charset="0"/>
              </a:rPr>
              <a:t>retreival</a:t>
            </a:r>
            <a:r>
              <a:rPr lang="en-US" sz="3000" b="1" dirty="0" smtClean="0">
                <a:solidFill>
                  <a:schemeClr val="tx2"/>
                </a:solidFill>
                <a:latin typeface="Book Antiqua" pitchFamily="18" charset="0"/>
              </a:rPr>
              <a:t> using iterative wavelet </a:t>
            </a:r>
            <a:r>
              <a:rPr lang="en-US" sz="3000" b="1" dirty="0" err="1" smtClean="0">
                <a:solidFill>
                  <a:schemeClr val="tx2"/>
                </a:solidFill>
                <a:latin typeface="Book Antiqua" pitchFamily="18" charset="0"/>
              </a:rPr>
              <a:t>thresholding</a:t>
            </a:r>
            <a:endParaRPr lang="en-US" sz="3000" b="1" dirty="0">
              <a:solidFill>
                <a:schemeClr val="tx2"/>
              </a:solidFill>
              <a:latin typeface="Book Antiqua" pitchFamily="18" charset="0"/>
            </a:endParaRPr>
          </a:p>
        </p:txBody>
      </p:sp>
      <p:grpSp>
        <p:nvGrpSpPr>
          <p:cNvPr id="16" name="Groupe 15"/>
          <p:cNvGrpSpPr/>
          <p:nvPr/>
        </p:nvGrpSpPr>
        <p:grpSpPr>
          <a:xfrm>
            <a:off x="0" y="980729"/>
            <a:ext cx="9144000" cy="5416868"/>
            <a:chOff x="0" y="980729"/>
            <a:chExt cx="9144000" cy="5416868"/>
          </a:xfrm>
        </p:grpSpPr>
        <p:sp>
          <p:nvSpPr>
            <p:cNvPr id="12" name="Rectangle 11"/>
            <p:cNvSpPr/>
            <p:nvPr/>
          </p:nvSpPr>
          <p:spPr>
            <a:xfrm>
              <a:off x="0" y="980729"/>
              <a:ext cx="9144000" cy="541686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Font typeface="Arial" pitchFamily="34" charset="0"/>
                <a:buChar char="•"/>
              </a:pPr>
              <a:r>
                <a:rPr lang="en-US" sz="2400" b="1" dirty="0" err="1" smtClean="0">
                  <a:solidFill>
                    <a:schemeClr val="tx2"/>
                  </a:solidFill>
                  <a:latin typeface="Book Antiqua" pitchFamily="18" charset="0"/>
                </a:rPr>
                <a:t>Landweber</a:t>
              </a:r>
              <a:r>
                <a:rPr lang="en-US" sz="2400" b="1" dirty="0" smtClean="0">
                  <a:solidFill>
                    <a:schemeClr val="tx2"/>
                  </a:solidFill>
                  <a:latin typeface="Book Antiqua" pitchFamily="18" charset="0"/>
                </a:rPr>
                <a:t> type iterative method </a:t>
              </a:r>
              <a:endParaRPr lang="en-US" sz="2400" dirty="0" smtClean="0">
                <a:solidFill>
                  <a:schemeClr val="tx2"/>
                </a:solidFill>
                <a:latin typeface="Book Antiqua" pitchFamily="18" charset="0"/>
              </a:endParaRPr>
            </a:p>
            <a:p>
              <a:pPr lvl="1">
                <a:buFont typeface="Wingdings" pitchFamily="2" charset="2"/>
                <a:buChar char="Ø"/>
              </a:pPr>
              <a:r>
                <a:rPr lang="en-US" sz="2400" b="1" dirty="0" smtClean="0">
                  <a:solidFill>
                    <a:schemeClr val="tx2"/>
                  </a:solidFill>
                  <a:latin typeface="Book Antiqua" pitchFamily="18" charset="0"/>
                </a:rPr>
                <a:t>Hypothesis</a:t>
              </a:r>
              <a:r>
                <a:rPr lang="en-US" sz="2400" dirty="0" smtClean="0">
                  <a:solidFill>
                    <a:schemeClr val="tx2"/>
                  </a:solidFill>
                  <a:latin typeface="Book Antiqua" pitchFamily="18" charset="0"/>
                </a:rPr>
                <a:t>:</a:t>
              </a:r>
              <a:r>
                <a:rPr lang="en-US" sz="2400" dirty="0" smtClean="0">
                  <a:latin typeface="Book Antiqua" pitchFamily="18" charset="0"/>
                </a:rPr>
                <a:t> </a:t>
              </a:r>
              <a:r>
                <a:rPr lang="en-US" sz="2200" dirty="0" smtClean="0">
                  <a:latin typeface="Book Antiqua" pitchFamily="18" charset="0"/>
                </a:rPr>
                <a:t>The phase admits a sparse representation in a orthogonal wavelet bas</a:t>
              </a:r>
            </a:p>
            <a:p>
              <a:pPr lvl="1">
                <a:buFont typeface="Wingdings" pitchFamily="2" charset="2"/>
                <a:buChar char="Ø"/>
              </a:pPr>
              <a:endParaRPr lang="en-US" sz="2200" dirty="0" smtClean="0">
                <a:solidFill>
                  <a:schemeClr val="tx2"/>
                </a:solidFill>
                <a:latin typeface="Book Antiqua" pitchFamily="18" charset="0"/>
              </a:endParaRPr>
            </a:p>
            <a:p>
              <a:endParaRPr lang="en-US" sz="2200" dirty="0" smtClean="0">
                <a:latin typeface="Book Antiqua" pitchFamily="18" charset="0"/>
              </a:endParaRPr>
            </a:p>
            <a:p>
              <a:pPr lvl="1"/>
              <a:r>
                <a:rPr lang="en-US" sz="2000" dirty="0" smtClean="0">
                  <a:latin typeface="Book Antiqua" pitchFamily="18" charset="0"/>
                </a:rPr>
                <a:t>where </a:t>
              </a:r>
              <a:r>
                <a:rPr lang="en-US" sz="2000" b="1" dirty="0" smtClean="0">
                  <a:latin typeface="Book Antiqua" pitchFamily="18" charset="0"/>
                  <a:cs typeface="Times New Roman" pitchFamily="18" charset="0"/>
                </a:rPr>
                <a:t>x</a:t>
              </a:r>
              <a:r>
                <a:rPr lang="en-US" sz="2000" dirty="0" smtClean="0">
                  <a:latin typeface="Book Antiqua" pitchFamily="18" charset="0"/>
                </a:rPr>
                <a:t> is a wavelet coefficients vector, and </a:t>
              </a:r>
              <a:r>
                <a:rPr lang="en-US" sz="2000" i="1" dirty="0" smtClean="0">
                  <a:latin typeface="Times New Roman" pitchFamily="18" charset="0"/>
                  <a:cs typeface="Times New Roman" pitchFamily="18" charset="0"/>
                </a:rPr>
                <a:t>W*</a:t>
              </a:r>
              <a:r>
                <a:rPr lang="en-US" sz="2000" dirty="0" smtClean="0">
                  <a:latin typeface="Book Antiqua" pitchFamily="18" charset="0"/>
                </a:rPr>
                <a:t> is the synthesis operator,</a:t>
              </a:r>
            </a:p>
            <a:p>
              <a:pPr lvl="1"/>
              <a:r>
                <a:rPr lang="en-US" sz="2000" dirty="0" smtClean="0">
                  <a:latin typeface="Book Antiqua" pitchFamily="18" charset="0"/>
                </a:rPr>
                <a:t> </a:t>
              </a:r>
              <a:r>
                <a:rPr lang="en-US" sz="2000" i="1" dirty="0" smtClean="0">
                  <a:latin typeface="Book Antiqua" pitchFamily="18" charset="0"/>
                  <a:cs typeface="Times New Roman" pitchFamily="18" charset="0"/>
                </a:rPr>
                <a:t>I</a:t>
              </a:r>
              <a:r>
                <a:rPr lang="en-US" sz="2000" dirty="0" smtClean="0">
                  <a:latin typeface="Book Antiqua" pitchFamily="18" charset="0"/>
                </a:rPr>
                <a:t> an infinite set which includes the level of the resolution, the position and the type of wavelet</a:t>
              </a:r>
            </a:p>
            <a:p>
              <a:pPr algn="just"/>
              <a:endParaRPr lang="en-US" sz="2000" b="1" dirty="0" smtClean="0">
                <a:latin typeface="Book Antiqua" pitchFamily="18" charset="0"/>
              </a:endParaRPr>
            </a:p>
            <a:p>
              <a:pPr algn="just">
                <a:buFont typeface="Arial" pitchFamily="34" charset="0"/>
                <a:buChar char="•"/>
              </a:pPr>
              <a:r>
                <a:rPr lang="en-US" sz="2400" b="1" dirty="0" smtClean="0">
                  <a:latin typeface="Book Antiqua" pitchFamily="18" charset="0"/>
                </a:rPr>
                <a:t> </a:t>
              </a:r>
              <a:r>
                <a:rPr lang="en-US" sz="2400" b="1" dirty="0" smtClean="0">
                  <a:solidFill>
                    <a:schemeClr val="tx2"/>
                  </a:solidFill>
                  <a:latin typeface="Book Antiqua" pitchFamily="18" charset="0"/>
                </a:rPr>
                <a:t>Resolution with an iterative method </a:t>
              </a:r>
            </a:p>
            <a:p>
              <a:pPr lvl="1" algn="just">
                <a:buFont typeface="Wingdings" pitchFamily="2" charset="2"/>
                <a:buChar char="Ø"/>
              </a:pPr>
              <a:r>
                <a:rPr lang="en-US" sz="2200" dirty="0" smtClean="0">
                  <a:latin typeface="Book Antiqua" pitchFamily="18" charset="0"/>
                </a:rPr>
                <a:t>Minimize the </a:t>
              </a:r>
              <a:r>
                <a:rPr lang="en-US" sz="2200" dirty="0" err="1" smtClean="0">
                  <a:latin typeface="Book Antiqua" pitchFamily="18" charset="0"/>
                </a:rPr>
                <a:t>Tikhonov's</a:t>
              </a:r>
              <a:r>
                <a:rPr lang="en-US" sz="2200" dirty="0" smtClean="0">
                  <a:latin typeface="Book Antiqua" pitchFamily="18" charset="0"/>
                </a:rPr>
                <a:t> functional </a:t>
              </a:r>
              <a:r>
                <a:rPr lang="fr-FR" sz="2200" dirty="0" smtClean="0">
                  <a:latin typeface="Book Antiqua" pitchFamily="18" charset="0"/>
                </a:rPr>
                <a:t>:</a:t>
              </a:r>
            </a:p>
            <a:p>
              <a:pPr lvl="1" algn="just">
                <a:buFont typeface="Wingdings" pitchFamily="2" charset="2"/>
                <a:buChar char="Ø"/>
              </a:pPr>
              <a:endParaRPr lang="fr-FR" sz="2200" dirty="0" smtClean="0">
                <a:latin typeface="Book Antiqua" pitchFamily="18" charset="0"/>
              </a:endParaRPr>
            </a:p>
            <a:p>
              <a:pPr lvl="1" algn="just">
                <a:buFont typeface="Wingdings" pitchFamily="2" charset="2"/>
                <a:buChar char="Ø"/>
              </a:pPr>
              <a:endParaRPr lang="fr-FR" sz="2200" dirty="0" smtClean="0">
                <a:latin typeface="Book Antiqua" pitchFamily="18" charset="0"/>
              </a:endParaRPr>
            </a:p>
            <a:p>
              <a:pPr lvl="1" algn="just">
                <a:buFont typeface="Wingdings" pitchFamily="2" charset="2"/>
                <a:buChar char="Ø"/>
              </a:pPr>
              <a:endParaRPr lang="fr-FR" sz="2200" dirty="0" smtClean="0">
                <a:latin typeface="Book Antiqua" pitchFamily="18" charset="0"/>
              </a:endParaRPr>
            </a:p>
            <a:p>
              <a:pPr lvl="2" algn="just"/>
              <a:r>
                <a:rPr lang="en-US" sz="2000" dirty="0" smtClean="0">
                  <a:latin typeface="Book Antiqua" pitchFamily="18" charset="0"/>
                </a:rPr>
                <a:t>regularization parameter</a:t>
              </a:r>
            </a:p>
            <a:p>
              <a:pPr lvl="1"/>
              <a:r>
                <a:rPr lang="en-US" sz="2000" dirty="0" smtClean="0">
                  <a:latin typeface="Book Antiqua" pitchFamily="18" charset="0"/>
                </a:rPr>
                <a:t>   The first term is convex, semi-continuous and differentiable (    -</a:t>
              </a:r>
              <a:r>
                <a:rPr lang="en-US" sz="2000" dirty="0" err="1" smtClean="0">
                  <a:latin typeface="Book Antiqua" pitchFamily="18" charset="0"/>
                </a:rPr>
                <a:t>Lipschitz</a:t>
              </a:r>
              <a:r>
                <a:rPr lang="en-US" sz="2000" dirty="0" smtClean="0">
                  <a:latin typeface="Book Antiqua" pitchFamily="18" charset="0"/>
                </a:rPr>
                <a:t>)</a:t>
              </a:r>
              <a:endParaRPr lang="en-US" sz="2400" dirty="0" smtClean="0">
                <a:latin typeface="Book Antiqua" pitchFamily="18" charset="0"/>
              </a:endParaRPr>
            </a:p>
          </p:txBody>
        </p:sp>
        <p:graphicFrame>
          <p:nvGraphicFramePr>
            <p:cNvPr id="14" name="Object 128"/>
            <p:cNvGraphicFramePr>
              <a:graphicFrameLocks noChangeAspect="1"/>
            </p:cNvGraphicFramePr>
            <p:nvPr/>
          </p:nvGraphicFramePr>
          <p:xfrm>
            <a:off x="3995936" y="1733488"/>
            <a:ext cx="2376264" cy="471376"/>
          </p:xfrm>
          <a:graphic>
            <a:graphicData uri="http://schemas.openxmlformats.org/presentationml/2006/ole">
              <p:oleObj spid="_x0000_s106497" name="Equation" r:id="rId5" imgW="990360" imgH="253800" progId="Equation.DSMT4">
                <p:embed/>
              </p:oleObj>
            </a:graphicData>
          </a:graphic>
        </p:graphicFrame>
        <p:graphicFrame>
          <p:nvGraphicFramePr>
            <p:cNvPr id="15" name="Object 81"/>
            <p:cNvGraphicFramePr>
              <a:graphicFrameLocks noChangeAspect="1"/>
            </p:cNvGraphicFramePr>
            <p:nvPr/>
          </p:nvGraphicFramePr>
          <p:xfrm>
            <a:off x="4021559" y="2269804"/>
            <a:ext cx="2206625" cy="439116"/>
          </p:xfrm>
          <a:graphic>
            <a:graphicData uri="http://schemas.openxmlformats.org/presentationml/2006/ole">
              <p:oleObj spid="_x0000_s106498" name="Equation" r:id="rId6" imgW="965160" imgH="241200" progId="Equation.DSMT4">
                <p:embed/>
              </p:oleObj>
            </a:graphicData>
          </a:graphic>
        </p:graphicFrame>
      </p:grpSp>
      <p:graphicFrame>
        <p:nvGraphicFramePr>
          <p:cNvPr id="17" name="Object 83"/>
          <p:cNvGraphicFramePr>
            <a:graphicFrameLocks noChangeAspect="1"/>
          </p:cNvGraphicFramePr>
          <p:nvPr/>
        </p:nvGraphicFramePr>
        <p:xfrm>
          <a:off x="2879725" y="4706938"/>
          <a:ext cx="4513263" cy="738187"/>
        </p:xfrm>
        <a:graphic>
          <a:graphicData uri="http://schemas.openxmlformats.org/presentationml/2006/ole">
            <p:oleObj spid="_x0000_s106499" name="Equation" r:id="rId7" imgW="2400120" imgH="431640" progId="Equation.DSMT4">
              <p:embed/>
            </p:oleObj>
          </a:graphicData>
        </a:graphic>
      </p:graphicFrame>
      <p:graphicFrame>
        <p:nvGraphicFramePr>
          <p:cNvPr id="18" name="Object 3"/>
          <p:cNvGraphicFramePr>
            <a:graphicFrameLocks noChangeAspect="1"/>
          </p:cNvGraphicFramePr>
          <p:nvPr/>
        </p:nvGraphicFramePr>
        <p:xfrm>
          <a:off x="683568" y="5733256"/>
          <a:ext cx="271510" cy="257855"/>
        </p:xfrm>
        <a:graphic>
          <a:graphicData uri="http://schemas.openxmlformats.org/presentationml/2006/ole">
            <p:oleObj spid="_x0000_s106500" name="Equation" r:id="rId8" imgW="152280" imgH="139680" progId="Equation.DSMT4">
              <p:embed/>
            </p:oleObj>
          </a:graphicData>
        </a:graphic>
      </p:graphicFrame>
      <p:graphicFrame>
        <p:nvGraphicFramePr>
          <p:cNvPr id="106501" name="Object 5"/>
          <p:cNvGraphicFramePr>
            <a:graphicFrameLocks noChangeAspect="1"/>
          </p:cNvGraphicFramePr>
          <p:nvPr/>
        </p:nvGraphicFramePr>
        <p:xfrm>
          <a:off x="7524328" y="6021288"/>
          <a:ext cx="385763" cy="323850"/>
        </p:xfrm>
        <a:graphic>
          <a:graphicData uri="http://schemas.openxmlformats.org/presentationml/2006/ole">
            <p:oleObj spid="_x0000_s106501" name="Equation" r:id="rId9" imgW="152280" imgH="203040" progId="Equation.DSMT4">
              <p:embed/>
            </p:oleObj>
          </a:graphicData>
        </a:graphic>
      </p:graphicFrame>
      <p:sp>
        <p:nvSpPr>
          <p:cNvPr id="19" name="ZoneTexte 18"/>
          <p:cNvSpPr txBox="1"/>
          <p:nvPr/>
        </p:nvSpPr>
        <p:spPr>
          <a:xfrm>
            <a:off x="8748464" y="6525344"/>
            <a:ext cx="539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2060"/>
                </a:solidFill>
                <a:latin typeface="Book Antiqua" pitchFamily="18" charset="0"/>
              </a:rPr>
              <a:t>17</a:t>
            </a:r>
            <a:endParaRPr lang="fr-FR" b="1" dirty="0">
              <a:solidFill>
                <a:srgbClr val="002060"/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68344" y="188640"/>
            <a:ext cx="1275993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0" y="6273225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de-DE" sz="1600" b="1" dirty="0" smtClean="0">
                <a:solidFill>
                  <a:schemeClr val="tx2"/>
                </a:solidFill>
                <a:latin typeface="Book Antiqua" pitchFamily="18" charset="0"/>
              </a:rPr>
              <a:t>[6] </a:t>
            </a:r>
            <a:r>
              <a:rPr lang="de-DE" sz="1600" b="1" dirty="0" err="1" smtClean="0">
                <a:solidFill>
                  <a:schemeClr val="tx2"/>
                </a:solidFill>
                <a:latin typeface="Book Antiqua" pitchFamily="18" charset="0"/>
              </a:rPr>
              <a:t>I.Daubechies</a:t>
            </a:r>
            <a:r>
              <a:rPr lang="fr-FR" sz="1600" b="1" dirty="0" smtClean="0">
                <a:solidFill>
                  <a:schemeClr val="tx2"/>
                </a:solidFill>
                <a:latin typeface="Book Antiqua" pitchFamily="18" charset="0"/>
              </a:rPr>
              <a:t> et,(2008).</a:t>
            </a:r>
          </a:p>
          <a:p>
            <a:pPr algn="just">
              <a:defRPr/>
            </a:pPr>
            <a:r>
              <a:rPr lang="fr-FR" sz="1600" b="1" dirty="0" smtClean="0">
                <a:solidFill>
                  <a:schemeClr val="tx2"/>
                </a:solidFill>
                <a:latin typeface="Book Antiqua" pitchFamily="18" charset="0"/>
              </a:rPr>
              <a:t>							[7] </a:t>
            </a:r>
            <a:r>
              <a:rPr lang="fr-FR" sz="1600" b="1" dirty="0" err="1" smtClean="0">
                <a:solidFill>
                  <a:schemeClr val="tx2"/>
                </a:solidFill>
                <a:latin typeface="Book Antiqua" pitchFamily="18" charset="0"/>
              </a:rPr>
              <a:t>C.Chaux</a:t>
            </a:r>
            <a:r>
              <a:rPr lang="fr-FR" sz="1600" b="1" dirty="0" smtClean="0">
                <a:solidFill>
                  <a:schemeClr val="tx2"/>
                </a:solidFill>
                <a:latin typeface="Book Antiqua" pitchFamily="18" charset="0"/>
              </a:rPr>
              <a:t> et al., (2007).</a:t>
            </a:r>
            <a:endParaRPr lang="fr-FR" sz="1600" b="1" dirty="0">
              <a:solidFill>
                <a:schemeClr val="tx2"/>
              </a:solidFill>
              <a:latin typeface="Book Antiqua" pitchFamily="18" charset="0"/>
            </a:endParaRPr>
          </a:p>
        </p:txBody>
      </p:sp>
      <p:grpSp>
        <p:nvGrpSpPr>
          <p:cNvPr id="2" name="Groupe 30"/>
          <p:cNvGrpSpPr/>
          <p:nvPr/>
        </p:nvGrpSpPr>
        <p:grpSpPr>
          <a:xfrm>
            <a:off x="0" y="1052736"/>
            <a:ext cx="9144000" cy="4339650"/>
            <a:chOff x="0" y="1135097"/>
            <a:chExt cx="9144000" cy="4339650"/>
          </a:xfrm>
        </p:grpSpPr>
        <p:sp>
          <p:nvSpPr>
            <p:cNvPr id="4" name="Rectangle 3"/>
            <p:cNvSpPr/>
            <p:nvPr/>
          </p:nvSpPr>
          <p:spPr>
            <a:xfrm>
              <a:off x="0" y="1135097"/>
              <a:ext cx="9144000" cy="43396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Font typeface="Arial" pitchFamily="34" charset="0"/>
                <a:buChar char="•"/>
              </a:pPr>
              <a:r>
                <a:rPr lang="en-US" sz="2400" b="1" dirty="0" smtClean="0">
                  <a:solidFill>
                    <a:schemeClr val="tx2"/>
                  </a:solidFill>
                  <a:latin typeface="Book Antiqua" pitchFamily="18" charset="0"/>
                </a:rPr>
                <a:t> Iterative method</a:t>
              </a:r>
              <a:r>
                <a:rPr lang="en-US" sz="2400" dirty="0" smtClean="0">
                  <a:solidFill>
                    <a:schemeClr val="tx2"/>
                  </a:solidFill>
                  <a:latin typeface="Book Antiqua" pitchFamily="18" charset="0"/>
                </a:rPr>
                <a:t> [6,7]:</a:t>
              </a:r>
            </a:p>
            <a:p>
              <a:pPr lvl="1"/>
              <a:endParaRPr lang="en-US" sz="2400" dirty="0" smtClean="0">
                <a:latin typeface="Book Antiqua" pitchFamily="18" charset="0"/>
              </a:endParaRPr>
            </a:p>
            <a:p>
              <a:pPr lvl="1">
                <a:buFont typeface="Wingdings" pitchFamily="2" charset="2"/>
                <a:buChar char="Ø"/>
              </a:pPr>
              <a:r>
                <a:rPr lang="en-US" sz="2200" dirty="0" smtClean="0">
                  <a:latin typeface="Book Antiqua" pitchFamily="18" charset="0"/>
                </a:rPr>
                <a:t>                 and </a:t>
              </a:r>
            </a:p>
            <a:p>
              <a:pPr lvl="1"/>
              <a:endParaRPr lang="en-US" sz="2200" dirty="0" smtClean="0">
                <a:latin typeface="Book Antiqua" pitchFamily="18" charset="0"/>
              </a:endParaRPr>
            </a:p>
            <a:p>
              <a:endParaRPr lang="en-US" sz="2400" dirty="0" smtClean="0">
                <a:latin typeface="Book Antiqua" pitchFamily="18" charset="0"/>
              </a:endParaRPr>
            </a:p>
            <a:p>
              <a:pPr lvl="1">
                <a:buFont typeface="Wingdings" pitchFamily="2" charset="2"/>
                <a:buChar char="Ø"/>
              </a:pPr>
              <a:r>
                <a:rPr lang="en-US" sz="2200" dirty="0" smtClean="0">
                  <a:latin typeface="Book Antiqua" pitchFamily="18" charset="0"/>
                </a:rPr>
                <a:t>with the soft </a:t>
              </a:r>
              <a:r>
                <a:rPr lang="en-US" sz="2200" dirty="0" err="1" smtClean="0">
                  <a:latin typeface="Book Antiqua" pitchFamily="18" charset="0"/>
                </a:rPr>
                <a:t>thresholding</a:t>
              </a:r>
              <a:r>
                <a:rPr lang="en-US" sz="2200" dirty="0" smtClean="0">
                  <a:latin typeface="Book Antiqua" pitchFamily="18" charset="0"/>
                </a:rPr>
                <a:t> operator</a:t>
              </a:r>
              <a:r>
                <a:rPr lang="en-US" sz="2400" dirty="0" smtClean="0"/>
                <a:t>.</a:t>
              </a:r>
              <a:endParaRPr lang="en-US" sz="2400" dirty="0" smtClean="0">
                <a:latin typeface="Book Antiqua" pitchFamily="18" charset="0"/>
              </a:endParaRPr>
            </a:p>
            <a:p>
              <a:endParaRPr lang="en-US" sz="2400" dirty="0" smtClean="0">
                <a:latin typeface="Book Antiqua" pitchFamily="18" charset="0"/>
              </a:endParaRPr>
            </a:p>
            <a:p>
              <a:pPr lvl="1">
                <a:buFont typeface="Wingdings" pitchFamily="2" charset="2"/>
                <a:buChar char="Ø"/>
              </a:pPr>
              <a:r>
                <a:rPr lang="en-US" sz="2200" dirty="0" smtClean="0"/>
                <a:t>the solution is obtained from the final iterate</a:t>
              </a:r>
            </a:p>
            <a:p>
              <a:pPr lvl="1"/>
              <a:endParaRPr lang="en-US" sz="2200" dirty="0" smtClean="0"/>
            </a:p>
            <a:p>
              <a:pPr>
                <a:buFont typeface="Arial" pitchFamily="34" charset="0"/>
                <a:buChar char="•"/>
              </a:pPr>
              <a:endParaRPr lang="en-US" sz="2400" dirty="0" smtClean="0">
                <a:latin typeface="Book Antiqua" pitchFamily="18" charset="0"/>
              </a:endParaRPr>
            </a:p>
            <a:p>
              <a:pPr lvl="1" algn="just">
                <a:buFont typeface="Wingdings" pitchFamily="2" charset="2"/>
                <a:buChar char="Ø"/>
              </a:pPr>
              <a:r>
                <a:rPr lang="en-US" sz="2200" dirty="0" smtClean="0">
                  <a:latin typeface="Book Antiqua" pitchFamily="18" charset="0"/>
                </a:rPr>
                <a:t> (R) is implemented only at the </a:t>
              </a:r>
              <a:r>
                <a:rPr lang="en-US" sz="2200" i="1" dirty="0" smtClean="0">
                  <a:latin typeface="Book Antiqua" pitchFamily="18" charset="0"/>
                </a:rPr>
                <a:t>lowest level of resolution </a:t>
              </a:r>
              <a:r>
                <a:rPr lang="en-US" sz="2200" dirty="0" smtClean="0">
                  <a:latin typeface="Book Antiqua" pitchFamily="18" charset="0"/>
                </a:rPr>
                <a:t>and the operator </a:t>
              </a:r>
              <a:r>
                <a:rPr lang="en-US" sz="2200" i="1" dirty="0" smtClean="0">
                  <a:latin typeface="Times New Roman" pitchFamily="18" charset="0"/>
                  <a:cs typeface="Times New Roman" pitchFamily="18" charset="0"/>
                </a:rPr>
                <a:t>WAW* </a:t>
              </a:r>
              <a:r>
                <a:rPr lang="en-US" sz="2200" dirty="0" smtClean="0">
                  <a:latin typeface="Book Antiqua" pitchFamily="18" charset="0"/>
                </a:rPr>
                <a:t>is approximated with the lowest level of resolution</a:t>
              </a:r>
              <a:endParaRPr lang="en-US" sz="2200" dirty="0">
                <a:latin typeface="Book Antiqua" pitchFamily="18" charset="0"/>
              </a:endParaRPr>
            </a:p>
          </p:txBody>
        </p:sp>
        <p:graphicFrame>
          <p:nvGraphicFramePr>
            <p:cNvPr id="48143" name="Object 84"/>
            <p:cNvGraphicFramePr>
              <a:graphicFrameLocks noChangeAspect="1"/>
            </p:cNvGraphicFramePr>
            <p:nvPr/>
          </p:nvGraphicFramePr>
          <p:xfrm>
            <a:off x="827584" y="1855177"/>
            <a:ext cx="1081088" cy="432817"/>
          </p:xfrm>
          <a:graphic>
            <a:graphicData uri="http://schemas.openxmlformats.org/presentationml/2006/ole">
              <p:oleObj spid="_x0000_s16386" name="Equation" r:id="rId4" imgW="469800" imgH="228600" progId="Equation.DSMT4">
                <p:embed/>
              </p:oleObj>
            </a:graphicData>
          </a:graphic>
        </p:graphicFrame>
        <p:graphicFrame>
          <p:nvGraphicFramePr>
            <p:cNvPr id="48144" name="Object 146"/>
            <p:cNvGraphicFramePr>
              <a:graphicFrameLocks noChangeAspect="1"/>
            </p:cNvGraphicFramePr>
            <p:nvPr/>
          </p:nvGraphicFramePr>
          <p:xfrm>
            <a:off x="2483768" y="1855241"/>
            <a:ext cx="1512168" cy="433199"/>
          </p:xfrm>
          <a:graphic>
            <a:graphicData uri="http://schemas.openxmlformats.org/presentationml/2006/ole">
              <p:oleObj spid="_x0000_s16387" name="Equation" r:id="rId5" imgW="774360" imgH="203040" progId="Equation.DSMT4">
                <p:embed/>
              </p:oleObj>
            </a:graphicData>
          </a:graphic>
        </p:graphicFrame>
        <p:graphicFrame>
          <p:nvGraphicFramePr>
            <p:cNvPr id="48147" name="Object 2"/>
            <p:cNvGraphicFramePr>
              <a:graphicFrameLocks noChangeAspect="1"/>
            </p:cNvGraphicFramePr>
            <p:nvPr/>
          </p:nvGraphicFramePr>
          <p:xfrm>
            <a:off x="2303739" y="3349764"/>
            <a:ext cx="4284485" cy="425012"/>
          </p:xfrm>
          <a:graphic>
            <a:graphicData uri="http://schemas.openxmlformats.org/presentationml/2006/ole">
              <p:oleObj spid="_x0000_s16390" name="Equation" r:id="rId6" imgW="1828800" imgH="253800" progId="Equation.DSMT4">
                <p:embed/>
              </p:oleObj>
            </a:graphicData>
          </a:graphic>
        </p:graphicFrame>
        <p:graphicFrame>
          <p:nvGraphicFramePr>
            <p:cNvPr id="48148" name="Object 87"/>
            <p:cNvGraphicFramePr>
              <a:graphicFrameLocks noChangeAspect="1"/>
            </p:cNvGraphicFramePr>
            <p:nvPr/>
          </p:nvGraphicFramePr>
          <p:xfrm>
            <a:off x="2699792" y="4072601"/>
            <a:ext cx="2560638" cy="446872"/>
          </p:xfrm>
          <a:graphic>
            <a:graphicData uri="http://schemas.openxmlformats.org/presentationml/2006/ole">
              <p:oleObj spid="_x0000_s16391" name="Equation" r:id="rId7" imgW="1143000" imgH="241200" progId="Equation.DSMT4">
                <p:embed/>
              </p:oleObj>
            </a:graphicData>
          </a:graphic>
        </p:graphicFrame>
        <p:graphicFrame>
          <p:nvGraphicFramePr>
            <p:cNvPr id="48149" name="Object 75"/>
            <p:cNvGraphicFramePr>
              <a:graphicFrameLocks noChangeAspect="1"/>
            </p:cNvGraphicFramePr>
            <p:nvPr/>
          </p:nvGraphicFramePr>
          <p:xfrm>
            <a:off x="6660232" y="2296975"/>
            <a:ext cx="520005" cy="566314"/>
          </p:xfrm>
          <a:graphic>
            <a:graphicData uri="http://schemas.openxmlformats.org/presentationml/2006/ole">
              <p:oleObj spid="_x0000_s16392" name="Equation" r:id="rId8" imgW="266400" imgH="253800" progId="Equation.DSMT4">
                <p:embed/>
              </p:oleObj>
            </a:graphicData>
          </a:graphic>
        </p:graphicFrame>
        <p:graphicFrame>
          <p:nvGraphicFramePr>
            <p:cNvPr id="48150" name="Object 86"/>
            <p:cNvGraphicFramePr>
              <a:graphicFrameLocks noChangeAspect="1"/>
            </p:cNvGraphicFramePr>
            <p:nvPr/>
          </p:nvGraphicFramePr>
          <p:xfrm>
            <a:off x="2012625" y="2287225"/>
            <a:ext cx="4575599" cy="576064"/>
          </p:xfrm>
          <a:graphic>
            <a:graphicData uri="http://schemas.openxmlformats.org/presentationml/2006/ole">
              <p:oleObj spid="_x0000_s16393" name="Equation" r:id="rId9" imgW="2323800" imgH="304560" progId="Equation.DSMT4">
                <p:embed/>
              </p:oleObj>
            </a:graphicData>
          </a:graphic>
        </p:graphicFrame>
      </p:grpSp>
      <p:sp>
        <p:nvSpPr>
          <p:cNvPr id="16" name="ZoneTexte 15"/>
          <p:cNvSpPr txBox="1"/>
          <p:nvPr/>
        </p:nvSpPr>
        <p:spPr>
          <a:xfrm>
            <a:off x="8748464" y="6552346"/>
            <a:ext cx="539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2060"/>
                </a:solidFill>
                <a:latin typeface="Book Antiqua" pitchFamily="18" charset="0"/>
              </a:rPr>
              <a:t>18</a:t>
            </a:r>
            <a:endParaRPr lang="fr-FR" b="1" dirty="0">
              <a:solidFill>
                <a:srgbClr val="002060"/>
              </a:solidFill>
              <a:latin typeface="Book Antiqua" pitchFamily="18" charset="0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-72008" y="-27384"/>
            <a:ext cx="3059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i="1" dirty="0" smtClean="0">
                <a:solidFill>
                  <a:schemeClr val="bg2"/>
                </a:solidFill>
              </a:rPr>
              <a:t>DROITE Lyon  10/2012</a:t>
            </a:r>
            <a:endParaRPr lang="fr-FR" b="1" i="1" dirty="0">
              <a:solidFill>
                <a:schemeClr val="bg2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-72008" y="426730"/>
            <a:ext cx="1026063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  <a:tab pos="17373600" algn="l"/>
                <a:tab pos="18097500" algn="l"/>
              </a:tabLst>
              <a:defRPr/>
            </a:pPr>
            <a:r>
              <a:rPr lang="en-US" sz="3000" b="1" dirty="0" smtClean="0">
                <a:solidFill>
                  <a:schemeClr val="tx2"/>
                </a:solidFill>
                <a:latin typeface="Book Antiqua" pitchFamily="18" charset="0"/>
              </a:rPr>
              <a:t>Phase retrieval using iterative wavelet </a:t>
            </a:r>
            <a:r>
              <a:rPr lang="en-US" sz="3000" b="1" dirty="0" err="1" smtClean="0">
                <a:solidFill>
                  <a:schemeClr val="tx2"/>
                </a:solidFill>
                <a:latin typeface="Book Antiqua" pitchFamily="18" charset="0"/>
              </a:rPr>
              <a:t>thresholding</a:t>
            </a:r>
            <a:endParaRPr lang="en-US" sz="3000" b="1" dirty="0">
              <a:solidFill>
                <a:schemeClr val="tx2"/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2"/>
          <p:cNvSpPr txBox="1">
            <a:spLocks/>
          </p:cNvSpPr>
          <p:nvPr/>
        </p:nvSpPr>
        <p:spPr>
          <a:xfrm>
            <a:off x="0" y="1052736"/>
            <a:ext cx="9144000" cy="5805264"/>
          </a:xfrm>
          <a:prstGeom prst="rect">
            <a:avLst/>
          </a:prstGeom>
        </p:spPr>
        <p:txBody>
          <a:bodyPr/>
          <a:lstStyle/>
          <a:p>
            <a:pPr marL="457200" indent="-457200" algn="just">
              <a:spcBef>
                <a:spcPct val="40000"/>
              </a:spcBef>
              <a:buClr>
                <a:schemeClr val="tx2"/>
              </a:buClr>
              <a:buSzPct val="100000"/>
              <a:buFont typeface="+mj-lt"/>
              <a:buAutoNum type="arabicPeriod"/>
            </a:pPr>
            <a:r>
              <a:rPr lang="en-US" sz="2400" dirty="0" smtClean="0">
                <a:solidFill>
                  <a:schemeClr val="tx2"/>
                </a:solidFill>
                <a:latin typeface="Book Antiqua" pitchFamily="18" charset="0"/>
              </a:rPr>
              <a:t>Calculation of nonlinear inverse problem using the analytical expression for the </a:t>
            </a:r>
            <a:r>
              <a:rPr lang="en-US" sz="2400" dirty="0" err="1" smtClean="0">
                <a:solidFill>
                  <a:schemeClr val="tx2"/>
                </a:solidFill>
                <a:latin typeface="Book Antiqua" pitchFamily="18" charset="0"/>
              </a:rPr>
              <a:t>Fréchet</a:t>
            </a:r>
            <a:r>
              <a:rPr lang="en-US" sz="2400" dirty="0" smtClean="0">
                <a:solidFill>
                  <a:schemeClr val="tx2"/>
                </a:solidFill>
                <a:latin typeface="Book Antiqua" pitchFamily="18" charset="0"/>
              </a:rPr>
              <a:t> derivative</a:t>
            </a:r>
          </a:p>
          <a:p>
            <a:pPr marL="457200" indent="-457200" algn="just">
              <a:spcBef>
                <a:spcPct val="40000"/>
              </a:spcBef>
              <a:buClr>
                <a:schemeClr val="tx2"/>
              </a:buClr>
              <a:buSzPct val="100000"/>
              <a:buFont typeface="+mj-lt"/>
              <a:buAutoNum type="arabicPeriod"/>
            </a:pPr>
            <a:r>
              <a:rPr lang="en-US" sz="2400" dirty="0" smtClean="0">
                <a:solidFill>
                  <a:schemeClr val="tx2"/>
                </a:solidFill>
                <a:latin typeface="Book Antiqua" pitchFamily="18" charset="0"/>
              </a:rPr>
              <a:t>Update of the phase retrieved using the projector operator</a:t>
            </a:r>
          </a:p>
          <a:p>
            <a:pPr marL="457200" indent="-457200" algn="just">
              <a:spcBef>
                <a:spcPct val="40000"/>
              </a:spcBef>
              <a:buClr>
                <a:schemeClr val="tx2"/>
              </a:buClr>
              <a:buSzPct val="100000"/>
              <a:buFont typeface="+mj-lt"/>
              <a:buAutoNum type="arabicPeriod"/>
            </a:pPr>
            <a:r>
              <a:rPr lang="en-US" sz="2400" dirty="0" smtClean="0">
                <a:solidFill>
                  <a:schemeClr val="tx2"/>
                </a:solidFill>
                <a:latin typeface="Book Antiqua" pitchFamily="18" charset="0"/>
              </a:rPr>
              <a:t>Phase updated decomposition in the wavelet domain using a linear operator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Book Antiqua" pitchFamily="18" charset="0"/>
              <a:sym typeface="Wingdings" pitchFamily="2" charset="2"/>
            </a:endParaRPr>
          </a:p>
          <a:p>
            <a:pPr marL="742950" marR="0" lvl="1" indent="-28575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pitchFamily="2" charset="2"/>
              <a:buChar char="Ø"/>
              <a:tabLst/>
              <a:defRPr/>
            </a:pPr>
            <a:endParaRPr kumimoji="0" lang="fr-FR" sz="20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Book Antiqua" pitchFamily="18" charset="0"/>
            </a:endParaRPr>
          </a:p>
        </p:txBody>
      </p:sp>
      <p:grpSp>
        <p:nvGrpSpPr>
          <p:cNvPr id="5" name="Groupe 10"/>
          <p:cNvGrpSpPr/>
          <p:nvPr/>
        </p:nvGrpSpPr>
        <p:grpSpPr>
          <a:xfrm>
            <a:off x="-1584450" y="3140968"/>
            <a:ext cx="11125002" cy="3888432"/>
            <a:chOff x="-1732701" y="2852937"/>
            <a:chExt cx="11125002" cy="4248471"/>
          </a:xfrm>
        </p:grpSpPr>
        <p:pic>
          <p:nvPicPr>
            <p:cNvPr id="3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1732701" y="2852937"/>
              <a:ext cx="8448939" cy="42484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960527" y="4842075"/>
              <a:ext cx="6431774" cy="20267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4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954942" y="3088176"/>
              <a:ext cx="6385588" cy="20330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8" name="Picture 1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68344" y="188640"/>
            <a:ext cx="1275993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0" y="404664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  <a:tab pos="17373600" algn="l"/>
                <a:tab pos="18097500" algn="l"/>
              </a:tabLst>
              <a:defRPr/>
            </a:pPr>
            <a:r>
              <a:rPr lang="en-US" sz="3200" b="1" dirty="0" smtClean="0">
                <a:solidFill>
                  <a:schemeClr val="tx2"/>
                </a:solidFill>
                <a:latin typeface="Book Antiqua" pitchFamily="18" charset="0"/>
              </a:rPr>
              <a:t>Iterative phase retrieval </a:t>
            </a:r>
            <a:endParaRPr lang="fr-FR" sz="3200" b="1" dirty="0">
              <a:solidFill>
                <a:schemeClr val="tx2"/>
              </a:solidFill>
              <a:latin typeface="Book Antiqua" pitchFamily="18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8748464" y="6588060"/>
            <a:ext cx="539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2060"/>
                </a:solidFill>
                <a:latin typeface="Book Antiqua" pitchFamily="18" charset="0"/>
              </a:rPr>
              <a:t>19</a:t>
            </a:r>
            <a:endParaRPr lang="fr-FR" b="1" dirty="0">
              <a:solidFill>
                <a:srgbClr val="002060"/>
              </a:solidFill>
              <a:latin typeface="Book Antiqua" pitchFamily="18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-72008" y="-27384"/>
            <a:ext cx="3059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i="1" dirty="0" smtClean="0">
                <a:solidFill>
                  <a:schemeClr val="bg2"/>
                </a:solidFill>
              </a:rPr>
              <a:t>DROITE Lyon  10/2012</a:t>
            </a:r>
            <a:endParaRPr lang="fr-FR" b="1" i="1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e 7"/>
          <p:cNvGrpSpPr/>
          <p:nvPr/>
        </p:nvGrpSpPr>
        <p:grpSpPr>
          <a:xfrm>
            <a:off x="-72008" y="-27384"/>
            <a:ext cx="9468544" cy="6949062"/>
            <a:chOff x="-72008" y="-27384"/>
            <a:chExt cx="9468544" cy="6949062"/>
          </a:xfrm>
        </p:grpSpPr>
        <p:pic>
          <p:nvPicPr>
            <p:cNvPr id="2" name="Picture 11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668344" y="188640"/>
              <a:ext cx="1275993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ZoneTexte 5"/>
            <p:cNvSpPr txBox="1"/>
            <p:nvPr/>
          </p:nvSpPr>
          <p:spPr>
            <a:xfrm>
              <a:off x="-72008" y="-27384"/>
              <a:ext cx="30598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i="1" dirty="0" smtClean="0">
                  <a:solidFill>
                    <a:schemeClr val="bg2"/>
                  </a:solidFill>
                </a:rPr>
                <a:t>DROITE Lyon  10/2012</a:t>
              </a:r>
              <a:endParaRPr lang="fr-FR" b="1" i="1" dirty="0">
                <a:solidFill>
                  <a:schemeClr val="bg2"/>
                </a:solidFill>
              </a:endParaRPr>
            </a:p>
          </p:txBody>
        </p:sp>
        <p:sp>
          <p:nvSpPr>
            <p:cNvPr id="7" name="ZoneTexte 6"/>
            <p:cNvSpPr txBox="1"/>
            <p:nvPr/>
          </p:nvSpPr>
          <p:spPr>
            <a:xfrm>
              <a:off x="8856984" y="6552346"/>
              <a:ext cx="5395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 smtClean="0">
                  <a:solidFill>
                    <a:srgbClr val="002060"/>
                  </a:solidFill>
                  <a:latin typeface="Book Antiqua" pitchFamily="18" charset="0"/>
                </a:rPr>
                <a:t>2</a:t>
              </a:r>
              <a:endParaRPr lang="fr-FR" b="1" dirty="0">
                <a:solidFill>
                  <a:srgbClr val="002060"/>
                </a:solidFill>
                <a:latin typeface="Book Antiqua" pitchFamily="18" charset="0"/>
              </a:endParaRPr>
            </a:p>
          </p:txBody>
        </p:sp>
      </p:grpSp>
      <p:sp>
        <p:nvSpPr>
          <p:cNvPr id="10" name="Titre 1"/>
          <p:cNvSpPr txBox="1">
            <a:spLocks/>
          </p:cNvSpPr>
          <p:nvPr/>
        </p:nvSpPr>
        <p:spPr>
          <a:xfrm>
            <a:off x="0" y="404664"/>
            <a:ext cx="8229600" cy="850106"/>
          </a:xfrm>
          <a:prstGeom prst="rect">
            <a:avLst/>
          </a:prstGeom>
        </p:spPr>
        <p:txBody>
          <a:bodyPr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400" b="1" i="0" u="none" strike="noStrike" kern="1200" cap="none" spc="0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Book Antiqua" pitchFamily="18" charset="0"/>
                <a:ea typeface="+mj-ea"/>
                <a:cs typeface="+mj-cs"/>
              </a:rPr>
              <a:t>Outline</a:t>
            </a:r>
            <a:endParaRPr kumimoji="0" lang="en-US" sz="3400" b="1" i="0" u="none" strike="noStrike" kern="1200" cap="none" spc="0" normalizeH="0" baseline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Book Antiqua" pitchFamily="18" charset="0"/>
              <a:ea typeface="+mj-ea"/>
              <a:cs typeface="+mj-cs"/>
            </a:endParaRPr>
          </a:p>
        </p:txBody>
      </p:sp>
      <p:sp>
        <p:nvSpPr>
          <p:cNvPr id="11" name="Espace réservé du contenu 2"/>
          <p:cNvSpPr txBox="1">
            <a:spLocks/>
          </p:cNvSpPr>
          <p:nvPr/>
        </p:nvSpPr>
        <p:spPr>
          <a:xfrm>
            <a:off x="0" y="1268760"/>
            <a:ext cx="9144000" cy="5256584"/>
          </a:xfrm>
          <a:prstGeom prst="rect">
            <a:avLst/>
          </a:prstGeom>
        </p:spPr>
        <p:txBody>
          <a:bodyPr/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Tx/>
              <a:buFont typeface="+mj-lt"/>
              <a:buAutoNum type="arabicPeriod"/>
              <a:tabLst/>
              <a:defRPr/>
            </a:pPr>
            <a:r>
              <a:rPr kumimoji="0" lang="en-US" altLang="zh-CN" sz="2400" b="0" i="0" u="none" strike="noStrike" kern="1200" cap="none" spc="0" normalizeH="0" baseline="0" dirty="0" smtClean="0">
                <a:ln>
                  <a:noFill/>
                </a:ln>
                <a:effectLst/>
                <a:uLnTx/>
                <a:uFillTx/>
                <a:latin typeface="Book Antiqua" pitchFamily="18" charset="0"/>
              </a:rPr>
              <a:t>Background</a:t>
            </a:r>
          </a:p>
          <a:p>
            <a:pPr marL="971550" lvl="1" indent="-514350">
              <a:spcBef>
                <a:spcPts val="300"/>
              </a:spcBef>
              <a:buClr>
                <a:schemeClr val="accent1"/>
              </a:buClr>
              <a:buFont typeface="Wingdings" pitchFamily="2" charset="2"/>
              <a:buChar char="Ø"/>
              <a:defRPr/>
            </a:pPr>
            <a:r>
              <a:rPr lang="en-US" altLang="zh-CN" sz="2400" dirty="0" smtClean="0">
                <a:solidFill>
                  <a:schemeClr val="tx2"/>
                </a:solidFill>
                <a:latin typeface="Book Antiqua" pitchFamily="18" charset="0"/>
              </a:rPr>
              <a:t>Phase problem</a:t>
            </a:r>
            <a:endParaRPr kumimoji="0" lang="en-US" altLang="zh-CN" sz="2400" b="0" i="0" u="none" strike="noStrike" kern="1200" cap="none" spc="0" normalizeH="0" baseline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Book Antiqua" pitchFamily="18" charset="0"/>
            </a:endParaRPr>
          </a:p>
          <a:p>
            <a:pPr marL="971550" lvl="1" indent="-514350">
              <a:spcBef>
                <a:spcPts val="300"/>
              </a:spcBef>
              <a:buClr>
                <a:schemeClr val="accent1"/>
              </a:buClr>
              <a:buFont typeface="Wingdings" pitchFamily="2" charset="2"/>
              <a:buChar char="Ø"/>
              <a:defRPr/>
            </a:pPr>
            <a:r>
              <a:rPr lang="en-US" altLang="zh-CN" sz="2400" dirty="0" smtClean="0">
                <a:solidFill>
                  <a:schemeClr val="tx2"/>
                </a:solidFill>
                <a:latin typeface="Book Antiqua" pitchFamily="18" charset="0"/>
              </a:rPr>
              <a:t>Phase versus Absorption</a:t>
            </a:r>
          </a:p>
          <a:p>
            <a:pPr marL="971550" lvl="1" indent="-514350">
              <a:spcBef>
                <a:spcPts val="300"/>
              </a:spcBef>
              <a:buClr>
                <a:schemeClr val="accent1"/>
              </a:buClr>
              <a:buFont typeface="Wingdings" pitchFamily="2" charset="2"/>
              <a:buChar char="Ø"/>
              <a:defRPr/>
            </a:pPr>
            <a:r>
              <a:rPr kumimoji="0" lang="en-US" altLang="zh-CN" sz="2400" b="0" i="0" u="none" strike="noStrike" kern="1200" cap="none" spc="0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Book Antiqua" pitchFamily="18" charset="0"/>
              </a:rPr>
              <a:t>Images formation and acquisition</a:t>
            </a:r>
          </a:p>
          <a:p>
            <a:pPr marL="971550" lvl="1" indent="-514350">
              <a:spcBef>
                <a:spcPts val="300"/>
              </a:spcBef>
              <a:buClr>
                <a:schemeClr val="accent1"/>
              </a:buClr>
              <a:defRPr/>
            </a:pPr>
            <a:endParaRPr kumimoji="0" lang="en-US" altLang="zh-CN" sz="2400" b="0" i="0" u="none" strike="noStrike" kern="1200" cap="none" spc="0" normalizeH="0" baseline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Book Antiqua" pitchFamily="18" charset="0"/>
            </a:endParaRPr>
          </a:p>
          <a:p>
            <a:pPr marL="514350" indent="-514350">
              <a:spcBef>
                <a:spcPts val="300"/>
              </a:spcBef>
              <a:buClr>
                <a:schemeClr val="accent1"/>
              </a:buClr>
              <a:buFont typeface="+mj-lt"/>
              <a:buAutoNum type="arabicPeriod"/>
              <a:defRPr/>
            </a:pPr>
            <a:r>
              <a:rPr lang="en-US" altLang="zh-CN" sz="2400" dirty="0" smtClean="0">
                <a:latin typeface="Book Antiqua" pitchFamily="18" charset="0"/>
              </a:rPr>
              <a:t>Linear algorithms</a:t>
            </a:r>
          </a:p>
          <a:p>
            <a:pPr marL="971550" lvl="1" indent="-514350">
              <a:spcBef>
                <a:spcPts val="300"/>
              </a:spcBef>
              <a:buClr>
                <a:schemeClr val="accent1"/>
              </a:buClr>
              <a:buFont typeface="Wingdings" pitchFamily="2" charset="2"/>
              <a:buChar char="Ø"/>
              <a:defRPr/>
            </a:pPr>
            <a:r>
              <a:rPr lang="en-US" altLang="zh-CN" sz="2400" dirty="0" smtClean="0">
                <a:solidFill>
                  <a:schemeClr val="tx2"/>
                </a:solidFill>
                <a:latin typeface="Book Antiqua" pitchFamily="18" charset="0"/>
              </a:rPr>
              <a:t>TIE, CTF and Mixed</a:t>
            </a:r>
          </a:p>
          <a:p>
            <a:pPr marL="971550" lvl="1" indent="-514350">
              <a:spcBef>
                <a:spcPts val="300"/>
              </a:spcBef>
              <a:buClr>
                <a:schemeClr val="accent1"/>
              </a:buClr>
              <a:defRPr/>
            </a:pPr>
            <a:endParaRPr lang="en-US" altLang="zh-CN" sz="2400" dirty="0" smtClean="0">
              <a:latin typeface="Book Antiqua" pitchFamily="18" charset="0"/>
            </a:endParaRPr>
          </a:p>
          <a:p>
            <a:pPr marL="514350" indent="-514350">
              <a:spcBef>
                <a:spcPts val="300"/>
              </a:spcBef>
              <a:buClr>
                <a:schemeClr val="accent1"/>
              </a:buClr>
              <a:buFont typeface="+mj-lt"/>
              <a:buAutoNum type="arabicPeriod"/>
              <a:defRPr/>
            </a:pPr>
            <a:r>
              <a:rPr kumimoji="0" lang="en-US" altLang="zh-CN" sz="2400" b="0" i="0" u="none" strike="noStrike" kern="1200" cap="none" spc="0" normalizeH="0" baseline="0" dirty="0" smtClean="0">
                <a:ln>
                  <a:noFill/>
                </a:ln>
                <a:effectLst/>
                <a:uLnTx/>
                <a:uFillTx/>
                <a:latin typeface="Book Antiqua" pitchFamily="18" charset="0"/>
              </a:rPr>
              <a:t>Nonlinear combined algorithm</a:t>
            </a:r>
          </a:p>
          <a:p>
            <a:pPr marL="971550" lvl="1" indent="-514350">
              <a:spcBef>
                <a:spcPts val="300"/>
              </a:spcBef>
              <a:buClr>
                <a:schemeClr val="accent1"/>
              </a:buClr>
              <a:buFont typeface="Wingdings" pitchFamily="2" charset="2"/>
              <a:buChar char="Ø"/>
              <a:defRPr/>
            </a:pPr>
            <a:r>
              <a:rPr kumimoji="0" lang="en-US" altLang="zh-CN" sz="2400" b="0" i="0" u="none" strike="noStrike" kern="1200" cap="none" spc="0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Book Antiqua" pitchFamily="18" charset="0"/>
              </a:rPr>
              <a:t>Formulation, regularization, simulated</a:t>
            </a:r>
            <a:r>
              <a:rPr kumimoji="0" lang="en-US" altLang="zh-CN" sz="2400" b="0" i="0" u="none" strike="noStrike" kern="1200" cap="none" spc="0" normalizeH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Book Antiqua" pitchFamily="18" charset="0"/>
              </a:rPr>
              <a:t> data</a:t>
            </a:r>
          </a:p>
          <a:p>
            <a:pPr marL="971550" lvl="1" indent="-514350">
              <a:spcBef>
                <a:spcPts val="300"/>
              </a:spcBef>
              <a:buClr>
                <a:schemeClr val="accent1"/>
              </a:buClr>
              <a:buFont typeface="Wingdings" pitchFamily="2" charset="2"/>
              <a:buChar char="Ø"/>
              <a:defRPr/>
            </a:pPr>
            <a:endParaRPr kumimoji="0" lang="en-US" altLang="zh-CN" sz="2400" b="0" i="0" u="none" strike="noStrike" kern="1200" cap="none" spc="0" normalizeH="0" baseline="0" dirty="0" smtClean="0">
              <a:ln>
                <a:noFill/>
              </a:ln>
              <a:effectLst/>
              <a:uLnTx/>
              <a:uFillTx/>
              <a:latin typeface="Book Antiqua" pitchFamily="18" charset="0"/>
            </a:endParaRPr>
          </a:p>
          <a:p>
            <a:pPr marL="514350" lvl="0" indent="-514350" defTabSz="914400">
              <a:spcBef>
                <a:spcPts val="300"/>
              </a:spcBef>
              <a:buClr>
                <a:schemeClr val="accent1"/>
              </a:buClr>
              <a:buFont typeface="+mj-lt"/>
              <a:buAutoNum type="arabicPeriod"/>
              <a:defRPr/>
            </a:pPr>
            <a:r>
              <a:rPr lang="en-US" altLang="zh-CN" sz="2400" dirty="0" smtClean="0">
                <a:latin typeface="Book Antiqua" pitchFamily="18" charset="0"/>
              </a:rPr>
              <a:t>Conclusions and future works</a:t>
            </a:r>
            <a:endParaRPr kumimoji="0" lang="en-US" altLang="zh-CN" sz="2400" b="0" i="0" u="none" strike="noStrike" kern="1200" cap="none" spc="0" normalizeH="0" baseline="0" dirty="0">
              <a:ln>
                <a:noFill/>
              </a:ln>
              <a:effectLst/>
              <a:uLnTx/>
              <a:uFillTx/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68344" y="188640"/>
            <a:ext cx="1275993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0" y="404664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  <a:tab pos="17373600" algn="l"/>
                <a:tab pos="18097500" algn="l"/>
              </a:tabLst>
              <a:defRPr/>
            </a:pPr>
            <a:r>
              <a:rPr lang="en-US" sz="3200" b="1" dirty="0" smtClean="0">
                <a:solidFill>
                  <a:schemeClr val="tx2"/>
                </a:solidFill>
                <a:latin typeface="Book Antiqua" pitchFamily="18" charset="0"/>
              </a:rPr>
              <a:t>Iterative phase retrieval </a:t>
            </a:r>
            <a:endParaRPr lang="fr-FR" sz="3200" b="1" dirty="0">
              <a:solidFill>
                <a:schemeClr val="tx2"/>
              </a:solidFill>
              <a:latin typeface="Book Antiqua" pitchFamily="18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-72008" y="-27384"/>
            <a:ext cx="3059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i="1" dirty="0" smtClean="0">
                <a:solidFill>
                  <a:schemeClr val="bg2"/>
                </a:solidFill>
              </a:rPr>
              <a:t>DROITE Lyon  10/2012</a:t>
            </a:r>
            <a:endParaRPr lang="fr-FR" b="1" i="1" dirty="0">
              <a:solidFill>
                <a:schemeClr val="bg2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8784976" y="6516052"/>
            <a:ext cx="539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2060"/>
                </a:solidFill>
                <a:latin typeface="Book Antiqua" pitchFamily="18" charset="0"/>
              </a:rPr>
              <a:t>20</a:t>
            </a:r>
            <a:endParaRPr lang="fr-FR" b="1" dirty="0">
              <a:solidFill>
                <a:srgbClr val="002060"/>
              </a:solidFill>
              <a:latin typeface="Book Antiqua" pitchFamily="18" charset="0"/>
            </a:endParaRPr>
          </a:p>
        </p:txBody>
      </p:sp>
      <p:pic>
        <p:nvPicPr>
          <p:cNvPr id="1146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936104"/>
            <a:ext cx="6984776" cy="5805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04664"/>
            <a:ext cx="8642350" cy="566738"/>
          </a:xfrm>
        </p:spPr>
        <p:txBody>
          <a:bodyPr>
            <a:normAutofit fontScale="90000"/>
          </a:bodyPr>
          <a:lstStyle/>
          <a:p>
            <a:r>
              <a:rPr lang="fr-FR" b="1" dirty="0" smtClean="0">
                <a:latin typeface="Book Antiqua" pitchFamily="18" charset="0"/>
              </a:rPr>
              <a:t>Simulations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sz="half" idx="3"/>
          </p:nvPr>
        </p:nvSpPr>
        <p:spPr>
          <a:xfrm>
            <a:off x="-36512" y="5338018"/>
            <a:ext cx="9180512" cy="1403350"/>
          </a:xfrm>
        </p:spPr>
        <p:txBody>
          <a:bodyPr>
            <a:normAutofit fontScale="32500" lnSpcReduction="20000"/>
          </a:bodyPr>
          <a:lstStyle/>
          <a:p>
            <a:pPr lvl="1">
              <a:buClr>
                <a:schemeClr val="tx2"/>
              </a:buClr>
              <a:buFont typeface="Arial" pitchFamily="34" charset="0"/>
              <a:buChar char="•"/>
            </a:pPr>
            <a:r>
              <a:rPr lang="en-US" sz="6800" dirty="0" smtClean="0">
                <a:solidFill>
                  <a:schemeClr val="tx2"/>
                </a:solidFill>
                <a:latin typeface="Book Antiqua" pitchFamily="18" charset="0"/>
              </a:rPr>
              <a:t>3D </a:t>
            </a:r>
            <a:r>
              <a:rPr lang="en-US" sz="6800" dirty="0" err="1" smtClean="0">
                <a:solidFill>
                  <a:schemeClr val="tx2"/>
                </a:solidFill>
                <a:latin typeface="Book Antiqua" pitchFamily="18" charset="0"/>
              </a:rPr>
              <a:t>Shepp</a:t>
            </a:r>
            <a:r>
              <a:rPr lang="en-US" sz="6800" dirty="0" smtClean="0">
                <a:solidFill>
                  <a:schemeClr val="tx2"/>
                </a:solidFill>
                <a:latin typeface="Book Antiqua" pitchFamily="18" charset="0"/>
              </a:rPr>
              <a:t>-Logan phantom, 2048</a:t>
            </a:r>
            <a:r>
              <a:rPr lang="en-US" sz="6800" dirty="0" smtClean="0">
                <a:solidFill>
                  <a:schemeClr val="tx2"/>
                </a:solidFill>
                <a:latin typeface="Book Antiqua" pitchFamily="18" charset="0"/>
                <a:sym typeface="Symbol" pitchFamily="18" charset="2"/>
              </a:rPr>
              <a:t></a:t>
            </a:r>
            <a:r>
              <a:rPr lang="en-US" sz="6800" dirty="0" smtClean="0">
                <a:solidFill>
                  <a:schemeClr val="tx2"/>
                </a:solidFill>
                <a:latin typeface="Book Antiqua" pitchFamily="18" charset="0"/>
              </a:rPr>
              <a:t>2048</a:t>
            </a:r>
            <a:r>
              <a:rPr lang="en-US" sz="6800" dirty="0" smtClean="0">
                <a:solidFill>
                  <a:schemeClr val="tx2"/>
                </a:solidFill>
                <a:latin typeface="Book Antiqua" pitchFamily="18" charset="0"/>
                <a:sym typeface="Symbol" pitchFamily="18" charset="2"/>
              </a:rPr>
              <a:t></a:t>
            </a:r>
            <a:r>
              <a:rPr lang="en-US" sz="6800" dirty="0" smtClean="0">
                <a:solidFill>
                  <a:schemeClr val="tx2"/>
                </a:solidFill>
                <a:latin typeface="Book Antiqua" pitchFamily="18" charset="0"/>
              </a:rPr>
              <a:t>2048, pixel size= 1µm</a:t>
            </a:r>
          </a:p>
          <a:p>
            <a:pPr lvl="1">
              <a:buClr>
                <a:schemeClr val="tx2"/>
              </a:buClr>
              <a:buFont typeface="Arial" pitchFamily="34" charset="0"/>
              <a:buChar char="•"/>
            </a:pPr>
            <a:r>
              <a:rPr lang="en-US" sz="6800" dirty="0" smtClean="0">
                <a:solidFill>
                  <a:schemeClr val="tx2"/>
                </a:solidFill>
                <a:latin typeface="Book Antiqua" pitchFamily="18" charset="0"/>
              </a:rPr>
              <a:t>Analytical projections, 4 images/distances</a:t>
            </a:r>
          </a:p>
          <a:p>
            <a:pPr lvl="1">
              <a:buClr>
                <a:schemeClr val="tx2"/>
              </a:buClr>
              <a:buFont typeface="Arial" pitchFamily="34" charset="0"/>
              <a:buChar char="•"/>
            </a:pPr>
            <a:r>
              <a:rPr lang="en-US" sz="6800" dirty="0" smtClean="0">
                <a:solidFill>
                  <a:schemeClr val="tx2"/>
                </a:solidFill>
                <a:latin typeface="Book Antiqua" pitchFamily="18" charset="0"/>
              </a:rPr>
              <a:t>Propagation simulated by convolution, calculated in Fourier space</a:t>
            </a:r>
          </a:p>
          <a:p>
            <a:pPr lvl="1">
              <a:buClr>
                <a:schemeClr val="tx2"/>
              </a:buClr>
              <a:buFont typeface="Arial" pitchFamily="34" charset="0"/>
              <a:buChar char="•"/>
            </a:pPr>
            <a:r>
              <a:rPr lang="en-US" sz="6800" dirty="0" smtClean="0">
                <a:solidFill>
                  <a:schemeClr val="tx2"/>
                </a:solidFill>
                <a:latin typeface="Book Antiqua" pitchFamily="18" charset="0"/>
              </a:rPr>
              <a:t>Projections </a:t>
            </a:r>
            <a:r>
              <a:rPr lang="en-US" sz="6800" dirty="0" err="1" smtClean="0">
                <a:solidFill>
                  <a:schemeClr val="tx2"/>
                </a:solidFill>
                <a:latin typeface="Book Antiqua" pitchFamily="18" charset="0"/>
              </a:rPr>
              <a:t>resampled</a:t>
            </a:r>
            <a:r>
              <a:rPr lang="en-US" sz="6800" dirty="0" smtClean="0">
                <a:solidFill>
                  <a:schemeClr val="tx2"/>
                </a:solidFill>
                <a:latin typeface="Book Antiqua" pitchFamily="18" charset="0"/>
              </a:rPr>
              <a:t> to 512</a:t>
            </a:r>
            <a:r>
              <a:rPr lang="en-US" sz="6800" dirty="0" smtClean="0">
                <a:solidFill>
                  <a:schemeClr val="tx2"/>
                </a:solidFill>
                <a:latin typeface="Book Antiqua" pitchFamily="18" charset="0"/>
                <a:sym typeface="Symbol" pitchFamily="18" charset="2"/>
              </a:rPr>
              <a:t></a:t>
            </a:r>
            <a:r>
              <a:rPr lang="en-US" sz="6800" dirty="0" smtClean="0">
                <a:solidFill>
                  <a:schemeClr val="tx2"/>
                </a:solidFill>
                <a:latin typeface="Book Antiqua" pitchFamily="18" charset="0"/>
              </a:rPr>
              <a:t>512</a:t>
            </a:r>
          </a:p>
          <a:p>
            <a:pPr lvl="1">
              <a:buFontTx/>
              <a:buNone/>
            </a:pPr>
            <a:endParaRPr lang="en-US" dirty="0"/>
          </a:p>
        </p:txBody>
      </p:sp>
      <p:pic>
        <p:nvPicPr>
          <p:cNvPr id="10" name="Picture 1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68344" y="188640"/>
            <a:ext cx="1275993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ZoneTexte 11"/>
          <p:cNvSpPr txBox="1"/>
          <p:nvPr/>
        </p:nvSpPr>
        <p:spPr>
          <a:xfrm>
            <a:off x="8784976" y="6516052"/>
            <a:ext cx="539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2060"/>
                </a:solidFill>
                <a:latin typeface="Book Antiqua" pitchFamily="18" charset="0"/>
              </a:rPr>
              <a:t>21</a:t>
            </a:r>
            <a:endParaRPr lang="fr-FR" b="1" dirty="0">
              <a:solidFill>
                <a:srgbClr val="002060"/>
              </a:solidFill>
              <a:latin typeface="Book Antiqua" pitchFamily="18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-72008" y="-27384"/>
            <a:ext cx="3059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i="1" dirty="0" smtClean="0">
                <a:solidFill>
                  <a:schemeClr val="bg2"/>
                </a:solidFill>
              </a:rPr>
              <a:t>DROITE Lyon  10/2012</a:t>
            </a:r>
            <a:endParaRPr lang="fr-FR" b="1" i="1" dirty="0">
              <a:solidFill>
                <a:schemeClr val="bg2"/>
              </a:solidFill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1043608" y="4725144"/>
            <a:ext cx="3241675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b="1" dirty="0">
                <a:latin typeface="Book Antiqua" pitchFamily="18" charset="0"/>
                <a:cs typeface="Times New Roman" pitchFamily="18" charset="0"/>
              </a:rPr>
              <a:t>Absorption index</a:t>
            </a:r>
          </a:p>
        </p:txBody>
      </p:sp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4428158" y="4725144"/>
            <a:ext cx="3241675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b="1" dirty="0">
                <a:latin typeface="Book Antiqua" pitchFamily="18" charset="0"/>
              </a:rPr>
              <a:t>Refractive index</a:t>
            </a:r>
          </a:p>
        </p:txBody>
      </p:sp>
      <p:pic>
        <p:nvPicPr>
          <p:cNvPr id="11162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1556792"/>
            <a:ext cx="3456384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162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3968" y="1556792"/>
            <a:ext cx="3528392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6489340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8" algn="just"/>
            <a:r>
              <a:rPr lang="fr-FR" b="1" dirty="0" smtClean="0">
                <a:solidFill>
                  <a:schemeClr val="tx2"/>
                </a:solidFill>
                <a:latin typeface="Book Antiqua" pitchFamily="18" charset="0"/>
              </a:rPr>
              <a:t>		</a:t>
            </a:r>
            <a:endParaRPr lang="fr-FR" b="1" dirty="0">
              <a:solidFill>
                <a:schemeClr val="tx2"/>
              </a:solidFill>
              <a:latin typeface="Book Antiqua" pitchFamily="18" charset="0"/>
            </a:endParaRPr>
          </a:p>
        </p:txBody>
      </p:sp>
      <p:pic>
        <p:nvPicPr>
          <p:cNvPr id="11" name="Picture 1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68344" y="188640"/>
            <a:ext cx="1275993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2"/>
          <p:cNvSpPr txBox="1">
            <a:spLocks noChangeArrowheads="1"/>
          </p:cNvSpPr>
          <p:nvPr/>
        </p:nvSpPr>
        <p:spPr>
          <a:xfrm>
            <a:off x="0" y="269974"/>
            <a:ext cx="8642350" cy="566738"/>
          </a:xfrm>
          <a:prstGeom prst="rect">
            <a:avLst/>
          </a:prstGeom>
        </p:spPr>
        <p:txBody>
          <a:bodyPr>
            <a:normAutofit fontScale="90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Book Antiqua" pitchFamily="18" charset="0"/>
                <a:ea typeface="+mj-ea"/>
                <a:cs typeface="+mj-cs"/>
              </a:rPr>
              <a:t>Simulations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fr-FR" sz="4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-72008" y="-27384"/>
            <a:ext cx="3059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i="1" dirty="0" smtClean="0">
                <a:solidFill>
                  <a:schemeClr val="bg2"/>
                </a:solidFill>
              </a:rPr>
              <a:t>DROITE Lyon  10/2012</a:t>
            </a:r>
            <a:endParaRPr lang="fr-FR" b="1" i="1" dirty="0">
              <a:solidFill>
                <a:schemeClr val="bg2"/>
              </a:solidFill>
            </a:endParaRPr>
          </a:p>
        </p:txBody>
      </p:sp>
      <p:pic>
        <p:nvPicPr>
          <p:cNvPr id="1136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692696"/>
            <a:ext cx="4320480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66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9952" y="692696"/>
            <a:ext cx="5004048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66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3068960"/>
            <a:ext cx="4536504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66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6016" y="3068960"/>
            <a:ext cx="4427984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670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9512" y="5140578"/>
            <a:ext cx="4681091" cy="1717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671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60032" y="5157193"/>
            <a:ext cx="4320480" cy="1700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ZoneTexte 19"/>
          <p:cNvSpPr txBox="1"/>
          <p:nvPr/>
        </p:nvSpPr>
        <p:spPr>
          <a:xfrm>
            <a:off x="8820472" y="6588060"/>
            <a:ext cx="539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2060"/>
                </a:solidFill>
                <a:latin typeface="Book Antiqua" pitchFamily="18" charset="0"/>
              </a:rPr>
              <a:t>21</a:t>
            </a:r>
            <a:endParaRPr lang="fr-FR" b="1" dirty="0">
              <a:solidFill>
                <a:srgbClr val="002060"/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56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562" y="911807"/>
            <a:ext cx="3776420" cy="1864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56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1982" y="904509"/>
            <a:ext cx="3728414" cy="1878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562" y="2749136"/>
            <a:ext cx="3776420" cy="190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11982" y="2776716"/>
            <a:ext cx="3728414" cy="1901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39952" y="4759092"/>
            <a:ext cx="3960440" cy="1766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3564" y="4758545"/>
            <a:ext cx="3496388" cy="1764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Rectangle 28"/>
          <p:cNvSpPr/>
          <p:nvPr/>
        </p:nvSpPr>
        <p:spPr>
          <a:xfrm>
            <a:off x="1219079" y="1097124"/>
            <a:ext cx="16641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sz="1800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443986" y="944724"/>
            <a:ext cx="342438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 smtClean="0">
                <a:solidFill>
                  <a:schemeClr val="bg1"/>
                </a:solidFill>
                <a:latin typeface="Book Antiqua" pitchFamily="18" charset="0"/>
              </a:rPr>
              <a:t>WNL phase with CTF starting</a:t>
            </a:r>
          </a:p>
          <a:p>
            <a:r>
              <a:rPr lang="en-US" sz="1500" dirty="0" smtClean="0">
                <a:solidFill>
                  <a:schemeClr val="bg1"/>
                </a:solidFill>
                <a:latin typeface="Book Antiqua" pitchFamily="18" charset="0"/>
              </a:rPr>
              <a:t> point</a:t>
            </a:r>
            <a:endParaRPr lang="fr-FR" sz="1500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71555" y="945595"/>
            <a:ext cx="361640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 smtClean="0">
                <a:solidFill>
                  <a:schemeClr val="bg1"/>
                </a:solidFill>
                <a:latin typeface="Book Antiqua" pitchFamily="18" charset="0"/>
              </a:rPr>
              <a:t>WNL phase with Mixed starting</a:t>
            </a:r>
          </a:p>
          <a:p>
            <a:r>
              <a:rPr lang="en-US" sz="1500" dirty="0" smtClean="0">
                <a:solidFill>
                  <a:schemeClr val="bg1"/>
                </a:solidFill>
                <a:latin typeface="Book Antiqua" pitchFamily="18" charset="0"/>
              </a:rPr>
              <a:t> point</a:t>
            </a:r>
            <a:endParaRPr lang="fr-FR" sz="1500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603559" y="2816933"/>
            <a:ext cx="124813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 smtClean="0">
                <a:solidFill>
                  <a:schemeClr val="bg1"/>
                </a:solidFill>
                <a:latin typeface="Book Antiqua" pitchFamily="18" charset="0"/>
              </a:rPr>
              <a:t>Mixed phase</a:t>
            </a:r>
            <a:endParaRPr lang="fr-FR" sz="1500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379979" y="2816933"/>
            <a:ext cx="105611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 smtClean="0">
                <a:solidFill>
                  <a:schemeClr val="bg1"/>
                </a:solidFill>
                <a:latin typeface="Book Antiqua" pitchFamily="18" charset="0"/>
              </a:rPr>
              <a:t>CTF phase</a:t>
            </a:r>
            <a:endParaRPr lang="fr-FR" sz="1500" dirty="0">
              <a:solidFill>
                <a:schemeClr val="bg1"/>
              </a:solidFill>
              <a:latin typeface="Book Antiqua" pitchFamily="18" charset="0"/>
            </a:endParaRPr>
          </a:p>
        </p:txBody>
      </p:sp>
      <p:pic>
        <p:nvPicPr>
          <p:cNvPr id="15" name="Picture 11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68344" y="188640"/>
            <a:ext cx="1275993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ZoneTexte 15"/>
          <p:cNvSpPr txBox="1"/>
          <p:nvPr/>
        </p:nvSpPr>
        <p:spPr>
          <a:xfrm>
            <a:off x="-36512" y="-99392"/>
            <a:ext cx="305983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i="1" dirty="0" smtClean="0">
                <a:solidFill>
                  <a:schemeClr val="tx2"/>
                </a:solidFill>
              </a:rPr>
              <a:t>CFR 2012 Bucarest</a:t>
            </a:r>
            <a:endParaRPr lang="fr-FR" b="1" i="1" dirty="0">
              <a:solidFill>
                <a:schemeClr val="tx2"/>
              </a:solidFill>
            </a:endParaRPr>
          </a:p>
        </p:txBody>
      </p:sp>
      <p:sp>
        <p:nvSpPr>
          <p:cNvPr id="19" name="Rectangle 2"/>
          <p:cNvSpPr txBox="1">
            <a:spLocks noChangeArrowheads="1"/>
          </p:cNvSpPr>
          <p:nvPr/>
        </p:nvSpPr>
        <p:spPr>
          <a:xfrm>
            <a:off x="0" y="404664"/>
            <a:ext cx="8642350" cy="566738"/>
          </a:xfrm>
          <a:prstGeom prst="rect">
            <a:avLst/>
          </a:prstGeom>
        </p:spPr>
        <p:txBody>
          <a:bodyPr>
            <a:normAutofit fontScale="90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Book Antiqua" pitchFamily="18" charset="0"/>
                <a:ea typeface="+mj-ea"/>
                <a:cs typeface="+mj-cs"/>
              </a:rPr>
              <a:t>Simulations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fr-FR" sz="4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5496" y="6588060"/>
            <a:ext cx="87849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FR" sz="1800" b="1" dirty="0" smtClean="0">
                <a:solidFill>
                  <a:schemeClr val="tx2"/>
                </a:solidFill>
                <a:latin typeface="Book Antiqua" pitchFamily="18" charset="0"/>
              </a:rPr>
              <a:t>[8]</a:t>
            </a:r>
            <a:r>
              <a:rPr lang="en-US" sz="1800" b="1" dirty="0" smtClean="0">
                <a:solidFill>
                  <a:schemeClr val="tx2"/>
                </a:solidFill>
                <a:latin typeface="Book Antiqua" pitchFamily="18" charset="0"/>
              </a:rPr>
              <a:t> </a:t>
            </a:r>
            <a:r>
              <a:rPr lang="en-US" sz="1800" b="1" dirty="0" err="1" smtClean="0">
                <a:solidFill>
                  <a:schemeClr val="tx2"/>
                </a:solidFill>
                <a:latin typeface="Book Antiqua" pitchFamily="18" charset="0"/>
              </a:rPr>
              <a:t>Davidoiu</a:t>
            </a:r>
            <a:r>
              <a:rPr lang="en-US" sz="1800" b="1" dirty="0" smtClean="0">
                <a:solidFill>
                  <a:schemeClr val="tx2"/>
                </a:solidFill>
                <a:latin typeface="Book Antiqua" pitchFamily="18" charset="0"/>
              </a:rPr>
              <a:t> et al., </a:t>
            </a:r>
            <a:r>
              <a:rPr lang="fr-FR" sz="1800" b="1" dirty="0" smtClean="0">
                <a:solidFill>
                  <a:schemeClr val="tx2"/>
                </a:solidFill>
                <a:latin typeface="Book Antiqua" pitchFamily="18" charset="0"/>
              </a:rPr>
              <a:t>(</a:t>
            </a:r>
            <a:r>
              <a:rPr lang="nl-NL" sz="1800" b="1" dirty="0" smtClean="0">
                <a:solidFill>
                  <a:schemeClr val="tx2"/>
                </a:solidFill>
                <a:latin typeface="Book Antiqua" pitchFamily="18" charset="0"/>
              </a:rPr>
              <a:t>2012)</a:t>
            </a:r>
            <a:endParaRPr lang="fr-FR" sz="1800" b="1" dirty="0">
              <a:solidFill>
                <a:schemeClr val="tx2"/>
              </a:solidFill>
              <a:latin typeface="Book Antiqua" pitchFamily="18" charset="0"/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8784976" y="6588060"/>
            <a:ext cx="539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2060"/>
                </a:solidFill>
                <a:latin typeface="Book Antiqua" pitchFamily="18" charset="0"/>
              </a:rPr>
              <a:t>23</a:t>
            </a:r>
            <a:endParaRPr lang="fr-FR" b="1" dirty="0">
              <a:solidFill>
                <a:srgbClr val="002060"/>
              </a:solidFill>
              <a:latin typeface="Book Antiqua" pitchFamily="18" charset="0"/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-72008" y="-27384"/>
            <a:ext cx="3059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i="1" dirty="0" smtClean="0">
                <a:solidFill>
                  <a:schemeClr val="bg2"/>
                </a:solidFill>
              </a:rPr>
              <a:t>DROITE Lyon  10/2012</a:t>
            </a:r>
            <a:endParaRPr lang="fr-FR" b="1" i="1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6488668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1" dirty="0" smtClean="0">
                <a:solidFill>
                  <a:schemeClr val="tx2"/>
                </a:solidFill>
                <a:latin typeface="Book Antiqua" pitchFamily="18" charset="0"/>
              </a:rPr>
              <a:t>				    [9] </a:t>
            </a:r>
            <a:r>
              <a:rPr lang="en-US" sz="1800" b="1" dirty="0" err="1" smtClean="0">
                <a:solidFill>
                  <a:schemeClr val="tx2"/>
                </a:solidFill>
                <a:latin typeface="Book Antiqua" pitchFamily="18" charset="0"/>
              </a:rPr>
              <a:t>Davidoiu</a:t>
            </a:r>
            <a:r>
              <a:rPr lang="en-US" sz="1800" b="1" dirty="0" smtClean="0">
                <a:solidFill>
                  <a:schemeClr val="tx2"/>
                </a:solidFill>
                <a:latin typeface="Book Antiqua" pitchFamily="18" charset="0"/>
              </a:rPr>
              <a:t> et al, submitted to IEEE IP(</a:t>
            </a:r>
            <a:r>
              <a:rPr lang="en-US" sz="1800" b="1" i="1" dirty="0" smtClean="0">
                <a:solidFill>
                  <a:schemeClr val="tx2"/>
                </a:solidFill>
                <a:latin typeface="Book Antiqua" pitchFamily="18" charset="0"/>
              </a:rPr>
              <a:t> </a:t>
            </a:r>
            <a:r>
              <a:rPr lang="en-US" sz="1800" b="1" dirty="0" smtClean="0">
                <a:solidFill>
                  <a:schemeClr val="tx2"/>
                </a:solidFill>
                <a:latin typeface="Book Antiqua" pitchFamily="18" charset="0"/>
              </a:rPr>
              <a:t>2012</a:t>
            </a:r>
            <a:r>
              <a:rPr lang="en-US" dirty="0" smtClean="0">
                <a:solidFill>
                  <a:schemeClr val="tx2"/>
                </a:solidFill>
                <a:latin typeface="Book Antiqua" pitchFamily="18" charset="0"/>
              </a:rPr>
              <a:t>)</a:t>
            </a:r>
            <a:endParaRPr lang="en-US" sz="1800" b="1" dirty="0">
              <a:solidFill>
                <a:schemeClr val="tx2"/>
              </a:solidFill>
              <a:latin typeface="Book Antiqua" pitchFamily="18" charset="0"/>
            </a:endParaRPr>
          </a:p>
        </p:txBody>
      </p:sp>
      <p:pic>
        <p:nvPicPr>
          <p:cNvPr id="11" name="Picture 1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68344" y="188640"/>
            <a:ext cx="1275993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2"/>
          <p:cNvSpPr txBox="1">
            <a:spLocks noChangeArrowheads="1"/>
          </p:cNvSpPr>
          <p:nvPr/>
        </p:nvSpPr>
        <p:spPr>
          <a:xfrm>
            <a:off x="0" y="476672"/>
            <a:ext cx="8642350" cy="566738"/>
          </a:xfrm>
          <a:prstGeom prst="rect">
            <a:avLst/>
          </a:prstGeom>
        </p:spPr>
        <p:txBody>
          <a:bodyPr>
            <a:normAutofit fontScale="90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Book Antiqua" pitchFamily="18" charset="0"/>
                <a:ea typeface="+mj-ea"/>
                <a:cs typeface="+mj-cs"/>
              </a:rPr>
              <a:t>Simulations</a:t>
            </a:r>
            <a:r>
              <a:rPr kumimoji="0" lang="fr-FR" sz="40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fr-FR" sz="4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8748464" y="6516052"/>
            <a:ext cx="539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2060"/>
                </a:solidFill>
                <a:latin typeface="Book Antiqua" pitchFamily="18" charset="0"/>
              </a:rPr>
              <a:t>24</a:t>
            </a:r>
            <a:endParaRPr lang="fr-FR" b="1" dirty="0">
              <a:solidFill>
                <a:srgbClr val="002060"/>
              </a:solidFill>
              <a:latin typeface="Book Antiqua" pitchFamily="18" charset="0"/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-72008" y="-27384"/>
            <a:ext cx="3059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i="1" dirty="0" smtClean="0">
                <a:solidFill>
                  <a:schemeClr val="bg2"/>
                </a:solidFill>
              </a:rPr>
              <a:t>DROITE Lyon  10/2012</a:t>
            </a:r>
            <a:endParaRPr lang="fr-FR" b="1" i="1" dirty="0">
              <a:solidFill>
                <a:schemeClr val="bg2"/>
              </a:solidFill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0" y="1012666"/>
            <a:ext cx="74888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Book Antiqua" pitchFamily="18" charset="0"/>
              </a:rPr>
              <a:t>NMSE(%) values ​​for different algorithms</a:t>
            </a:r>
            <a:endParaRPr lang="en-US" sz="2000" b="1" dirty="0">
              <a:latin typeface="Book Antiqua" pitchFamily="18" charset="0"/>
            </a:endParaRPr>
          </a:p>
        </p:txBody>
      </p:sp>
      <p:graphicFrame>
        <p:nvGraphicFramePr>
          <p:cNvPr id="26" name="Object 84"/>
          <p:cNvGraphicFramePr>
            <a:graphicFrameLocks noChangeAspect="1"/>
          </p:cNvGraphicFramePr>
          <p:nvPr/>
        </p:nvGraphicFramePr>
        <p:xfrm>
          <a:off x="5076056" y="548680"/>
          <a:ext cx="3995936" cy="863600"/>
        </p:xfrm>
        <a:graphic>
          <a:graphicData uri="http://schemas.openxmlformats.org/presentationml/2006/ole">
            <p:oleObj spid="_x0000_s112642" name="Equation" r:id="rId4" imgW="3098520" imgH="545760" progId="Equation.DSMT4">
              <p:embed/>
            </p:oleObj>
          </a:graphicData>
        </a:graphic>
      </p:graphicFrame>
      <p:graphicFrame>
        <p:nvGraphicFramePr>
          <p:cNvPr id="27" name="Tableau 26"/>
          <p:cNvGraphicFramePr>
            <a:graphicFrameLocks noGrp="1"/>
          </p:cNvGraphicFramePr>
          <p:nvPr/>
        </p:nvGraphicFramePr>
        <p:xfrm>
          <a:off x="72008" y="1424136"/>
          <a:ext cx="9036496" cy="502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9921"/>
                <a:gridCol w="2402079"/>
                <a:gridCol w="2205372"/>
                <a:gridCol w="2259124"/>
              </a:tblGrid>
              <a:tr h="370840">
                <a:tc>
                  <a:txBody>
                    <a:bodyPr/>
                    <a:lstStyle/>
                    <a:p>
                      <a:r>
                        <a:rPr kumimoji="0" lang="en-US" sz="1800" b="1" kern="1200" baseline="0" dirty="0" smtClean="0">
                          <a:solidFill>
                            <a:schemeClr val="tx1"/>
                          </a:solidFill>
                          <a:latin typeface="Book Antiqua" pitchFamily="18" charset="0"/>
                          <a:ea typeface="+mn-ea"/>
                          <a:cs typeface="+mn-cs"/>
                        </a:rPr>
                        <a:t>PPSNR[dB]</a:t>
                      </a:r>
                      <a:endParaRPr lang="en-US" dirty="0">
                        <a:solidFill>
                          <a:schemeClr val="tx1"/>
                        </a:solidFill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b="1" kern="1200" baseline="0" dirty="0" smtClean="0">
                          <a:solidFill>
                            <a:schemeClr val="tx1"/>
                          </a:solidFill>
                          <a:latin typeface="Book Antiqua" pitchFamily="18" charset="0"/>
                          <a:ea typeface="+mn-ea"/>
                          <a:cs typeface="+mn-cs"/>
                        </a:rPr>
                        <a:t>Initialization NMSE(%)]</a:t>
                      </a:r>
                      <a:endParaRPr lang="en-US" dirty="0">
                        <a:solidFill>
                          <a:schemeClr val="tx1"/>
                        </a:solidFill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b="1" kern="1200" baseline="0" dirty="0" smtClean="0">
                          <a:solidFill>
                            <a:schemeClr val="tx1"/>
                          </a:solidFill>
                          <a:latin typeface="Book Antiqua" pitchFamily="18" charset="0"/>
                          <a:ea typeface="+mn-ea"/>
                          <a:cs typeface="+mn-cs"/>
                        </a:rPr>
                        <a:t>NL [NMSE(%)]</a:t>
                      </a:r>
                      <a:endParaRPr lang="en-US" dirty="0">
                        <a:solidFill>
                          <a:schemeClr val="tx1"/>
                        </a:solidFill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b="1" kern="1200" baseline="0" dirty="0" smtClean="0">
                          <a:solidFill>
                            <a:schemeClr val="tx1"/>
                          </a:solidFill>
                          <a:latin typeface="Book Antiqua" pitchFamily="18" charset="0"/>
                          <a:ea typeface="+mn-ea"/>
                          <a:cs typeface="+mn-cs"/>
                        </a:rPr>
                        <a:t>WNL [NMSE(%)]</a:t>
                      </a:r>
                      <a:endParaRPr lang="en-US" dirty="0">
                        <a:solidFill>
                          <a:schemeClr val="tx1"/>
                        </a:solidFill>
                        <a:latin typeface="Book Antiqua" pitchFamily="18" charset="0"/>
                      </a:endParaRPr>
                    </a:p>
                  </a:txBody>
                  <a:tcPr/>
                </a:tc>
              </a:tr>
              <a:tr h="185420">
                <a:tc rowSpan="3">
                  <a:txBody>
                    <a:bodyPr/>
                    <a:lstStyle/>
                    <a:p>
                      <a:r>
                        <a:rPr kumimoji="0" lang="en-US" sz="1800" b="1" kern="1200" baseline="0" dirty="0" smtClean="0">
                          <a:solidFill>
                            <a:schemeClr val="dk1"/>
                          </a:solidFill>
                          <a:latin typeface="Book Antiqua" pitchFamily="18" charset="0"/>
                          <a:ea typeface="+mn-ea"/>
                          <a:cs typeface="+mn-cs"/>
                        </a:rPr>
                        <a:t>without noise</a:t>
                      </a:r>
                      <a:endParaRPr lang="en-US" b="1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Book Antiqua" pitchFamily="18" charset="0"/>
                        </a:rPr>
                        <a:t>TIE                  </a:t>
                      </a:r>
                      <a:r>
                        <a:rPr kumimoji="0" lang="en-US" sz="1800" kern="1200" baseline="0" dirty="0" smtClean="0">
                          <a:solidFill>
                            <a:schemeClr val="dk1"/>
                          </a:solidFill>
                          <a:latin typeface="Book Antiqua" pitchFamily="18" charset="0"/>
                          <a:ea typeface="+mn-ea"/>
                          <a:cs typeface="+mn-cs"/>
                        </a:rPr>
                        <a:t>25.54%</a:t>
                      </a:r>
                      <a:endParaRPr lang="en-US" sz="1800" dirty="0">
                        <a:latin typeface="Book Antiqua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1800" kern="1200" baseline="0" dirty="0" smtClean="0">
                          <a:solidFill>
                            <a:schemeClr val="dk1"/>
                          </a:solidFill>
                          <a:latin typeface="Book Antiqua" pitchFamily="18" charset="0"/>
                          <a:ea typeface="+mn-ea"/>
                          <a:cs typeface="+mn-cs"/>
                        </a:rPr>
                        <a:t>9.69% </a:t>
                      </a:r>
                      <a:endParaRPr lang="en-US" sz="1800" dirty="0">
                        <a:latin typeface="Book Antiqua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1800" b="1" i="1" kern="1200" baseline="0" dirty="0" smtClean="0">
                          <a:solidFill>
                            <a:schemeClr val="dk1"/>
                          </a:solidFill>
                          <a:latin typeface="Book Antiqua" pitchFamily="18" charset="0"/>
                          <a:ea typeface="+mn-ea"/>
                          <a:cs typeface="+mn-cs"/>
                        </a:rPr>
                        <a:t>8.92% </a:t>
                      </a:r>
                      <a:endParaRPr lang="en-US" sz="1800" b="1" i="1" dirty="0">
                        <a:latin typeface="Book Antiqua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8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Book Antiqua" pitchFamily="18" charset="0"/>
                        </a:rPr>
                        <a:t>CTF                  </a:t>
                      </a:r>
                      <a:r>
                        <a:rPr kumimoji="0" lang="en-US" sz="1800" kern="1200" baseline="0" dirty="0" smtClean="0">
                          <a:solidFill>
                            <a:schemeClr val="dk1"/>
                          </a:solidFill>
                          <a:latin typeface="Book Antiqua" pitchFamily="18" charset="0"/>
                          <a:ea typeface="+mn-ea"/>
                          <a:cs typeface="+mn-cs"/>
                        </a:rPr>
                        <a:t>42.52%</a:t>
                      </a:r>
                      <a:endParaRPr lang="en-US" sz="1800" dirty="0">
                        <a:latin typeface="Book Antiqua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1800" kern="1200" baseline="0" dirty="0" smtClean="0">
                          <a:solidFill>
                            <a:schemeClr val="dk1"/>
                          </a:solidFill>
                          <a:latin typeface="Book Antiqua" pitchFamily="18" charset="0"/>
                          <a:ea typeface="+mn-ea"/>
                          <a:cs typeface="+mn-cs"/>
                        </a:rPr>
                        <a:t>24.66%</a:t>
                      </a:r>
                      <a:endParaRPr lang="en-US" sz="1800" dirty="0">
                        <a:latin typeface="Book Antiqua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1800" b="1" i="1" kern="1200" baseline="0" dirty="0" smtClean="0">
                          <a:solidFill>
                            <a:schemeClr val="dk1"/>
                          </a:solidFill>
                          <a:latin typeface="Book Antiqua" pitchFamily="18" charset="0"/>
                          <a:ea typeface="+mn-ea"/>
                          <a:cs typeface="+mn-cs"/>
                        </a:rPr>
                        <a:t>6.57%</a:t>
                      </a:r>
                      <a:endParaRPr lang="en-US" sz="1800" b="1" i="1" dirty="0">
                        <a:latin typeface="Book Antiqua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8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Book Antiqua" pitchFamily="18" charset="0"/>
                        </a:rPr>
                        <a:t>Mixed              </a:t>
                      </a:r>
                      <a:r>
                        <a:rPr kumimoji="0" lang="en-US" sz="1800" kern="1200" baseline="0" dirty="0" smtClean="0">
                          <a:solidFill>
                            <a:schemeClr val="dk1"/>
                          </a:solidFill>
                          <a:latin typeface="Book Antiqua" pitchFamily="18" charset="0"/>
                          <a:ea typeface="+mn-ea"/>
                          <a:cs typeface="+mn-cs"/>
                        </a:rPr>
                        <a:t>26.81%</a:t>
                      </a:r>
                      <a:endParaRPr lang="en-US" sz="1800" dirty="0">
                        <a:latin typeface="Book Antiqua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kern="1200" baseline="0" dirty="0" smtClean="0">
                          <a:solidFill>
                            <a:schemeClr val="dk1"/>
                          </a:solidFill>
                          <a:latin typeface="Book Antiqua" pitchFamily="18" charset="0"/>
                          <a:ea typeface="+mn-ea"/>
                          <a:cs typeface="+mn-cs"/>
                        </a:rPr>
                        <a:t>11.42%</a:t>
                      </a:r>
                      <a:endParaRPr lang="en-US" sz="1800" dirty="0" smtClean="0">
                        <a:latin typeface="Book Antiqua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1800" b="1" i="1" kern="1200" baseline="0" dirty="0" smtClean="0">
                          <a:solidFill>
                            <a:schemeClr val="dk1"/>
                          </a:solidFill>
                          <a:latin typeface="Book Antiqua" pitchFamily="18" charset="0"/>
                          <a:ea typeface="+mn-ea"/>
                          <a:cs typeface="+mn-cs"/>
                        </a:rPr>
                        <a:t>7.50%</a:t>
                      </a:r>
                      <a:endParaRPr lang="en-US" sz="1800" b="1" i="1" dirty="0">
                        <a:latin typeface="Book Antiqua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185420">
                <a:tc rowSpan="3">
                  <a:txBody>
                    <a:bodyPr/>
                    <a:lstStyle/>
                    <a:p>
                      <a:r>
                        <a:rPr kumimoji="0" lang="en-US" sz="1800" b="1" kern="1200" baseline="0" dirty="0" smtClean="0">
                          <a:solidFill>
                            <a:schemeClr val="dk1"/>
                          </a:solidFill>
                          <a:latin typeface="Book Antiqua" pitchFamily="18" charset="0"/>
                          <a:ea typeface="+mn-ea"/>
                          <a:cs typeface="+mn-cs"/>
                        </a:rPr>
                        <a:t>48dB</a:t>
                      </a:r>
                      <a:endParaRPr lang="en-US" b="1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Book Antiqua" pitchFamily="18" charset="0"/>
                        </a:rPr>
                        <a:t>TIE                   </a:t>
                      </a:r>
                      <a:r>
                        <a:rPr kumimoji="0" lang="en-US" sz="1800" kern="1200" baseline="0" dirty="0" smtClean="0">
                          <a:solidFill>
                            <a:schemeClr val="dk1"/>
                          </a:solidFill>
                          <a:latin typeface="Book Antiqua" pitchFamily="18" charset="0"/>
                          <a:ea typeface="+mn-ea"/>
                          <a:cs typeface="+mn-cs"/>
                        </a:rPr>
                        <a:t>35.57%</a:t>
                      </a:r>
                      <a:endParaRPr lang="en-US" sz="1800" dirty="0" smtClean="0">
                        <a:latin typeface="Book Antiqua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1800" kern="1200" baseline="0" dirty="0" smtClean="0">
                          <a:solidFill>
                            <a:schemeClr val="dk1"/>
                          </a:solidFill>
                          <a:latin typeface="Book Antiqua" pitchFamily="18" charset="0"/>
                          <a:ea typeface="+mn-ea"/>
                          <a:cs typeface="+mn-cs"/>
                        </a:rPr>
                        <a:t>18.65%</a:t>
                      </a:r>
                      <a:endParaRPr lang="en-US" sz="1800" dirty="0">
                        <a:latin typeface="Book Antiqua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1800" b="1" i="1" kern="1200" baseline="0" dirty="0" smtClean="0">
                          <a:solidFill>
                            <a:schemeClr val="dk1"/>
                          </a:solidFill>
                          <a:latin typeface="Book Antiqua" pitchFamily="18" charset="0"/>
                          <a:ea typeface="+mn-ea"/>
                          <a:cs typeface="+mn-cs"/>
                        </a:rPr>
                        <a:t>11.12%</a:t>
                      </a:r>
                      <a:endParaRPr lang="en-US" sz="1800" b="1" i="1" dirty="0">
                        <a:latin typeface="Book Antiqua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8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Book Antiqua" pitchFamily="18" charset="0"/>
                        </a:rPr>
                        <a:t>CTF                  </a:t>
                      </a:r>
                      <a:r>
                        <a:rPr kumimoji="0" lang="en-US" sz="1800" kern="1200" baseline="0" dirty="0" smtClean="0">
                          <a:solidFill>
                            <a:schemeClr val="dk1"/>
                          </a:solidFill>
                          <a:latin typeface="Book Antiqua" pitchFamily="18" charset="0"/>
                          <a:ea typeface="+mn-ea"/>
                          <a:cs typeface="+mn-cs"/>
                        </a:rPr>
                        <a:t>33.75%</a:t>
                      </a:r>
                      <a:endParaRPr lang="en-US" sz="1800" dirty="0">
                        <a:latin typeface="Book Antiqua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1800" kern="1200" baseline="0" dirty="0" smtClean="0">
                          <a:solidFill>
                            <a:schemeClr val="dk1"/>
                          </a:solidFill>
                          <a:latin typeface="Book Antiqua" pitchFamily="18" charset="0"/>
                          <a:ea typeface="+mn-ea"/>
                          <a:cs typeface="+mn-cs"/>
                        </a:rPr>
                        <a:t>11.87% </a:t>
                      </a:r>
                      <a:endParaRPr lang="en-US" sz="1800" dirty="0">
                        <a:latin typeface="Book Antiqua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1800" b="1" i="1" kern="1200" baseline="0" dirty="0" smtClean="0">
                          <a:solidFill>
                            <a:schemeClr val="dk1"/>
                          </a:solidFill>
                          <a:latin typeface="Book Antiqua" pitchFamily="18" charset="0"/>
                          <a:ea typeface="+mn-ea"/>
                          <a:cs typeface="+mn-cs"/>
                        </a:rPr>
                        <a:t>8.94%</a:t>
                      </a:r>
                      <a:endParaRPr lang="en-US" sz="1800" b="1" i="1" dirty="0">
                        <a:latin typeface="Book Antiqua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8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Book Antiqua" pitchFamily="18" charset="0"/>
                        </a:rPr>
                        <a:t>Mixed              </a:t>
                      </a:r>
                      <a:r>
                        <a:rPr kumimoji="0" lang="en-US" sz="1800" kern="1200" baseline="0" dirty="0" smtClean="0">
                          <a:solidFill>
                            <a:schemeClr val="dk1"/>
                          </a:solidFill>
                          <a:latin typeface="Book Antiqua" pitchFamily="18" charset="0"/>
                          <a:ea typeface="+mn-ea"/>
                          <a:cs typeface="+mn-cs"/>
                        </a:rPr>
                        <a:t>26.01%</a:t>
                      </a:r>
                      <a:endParaRPr lang="en-US" sz="1800" dirty="0">
                        <a:latin typeface="Book Antiqua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kern="1200" baseline="0" dirty="0" smtClean="0">
                          <a:solidFill>
                            <a:schemeClr val="dk1"/>
                          </a:solidFill>
                          <a:latin typeface="Book Antiqua" pitchFamily="18" charset="0"/>
                          <a:ea typeface="+mn-ea"/>
                          <a:cs typeface="+mn-cs"/>
                        </a:rPr>
                        <a:t>13.71%</a:t>
                      </a:r>
                      <a:endParaRPr lang="en-US" sz="1800" dirty="0">
                        <a:latin typeface="Book Antiqua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1800" b="1" i="1" kern="1200" baseline="0" dirty="0" smtClean="0">
                          <a:solidFill>
                            <a:schemeClr val="dk1"/>
                          </a:solidFill>
                          <a:latin typeface="Book Antiqua" pitchFamily="18" charset="0"/>
                          <a:ea typeface="+mn-ea"/>
                          <a:cs typeface="+mn-cs"/>
                        </a:rPr>
                        <a:t>8.76%</a:t>
                      </a:r>
                      <a:endParaRPr lang="en-US" sz="1800" b="1" i="1" dirty="0">
                        <a:latin typeface="Book Antiqua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185420">
                <a:tc rowSpan="3">
                  <a:txBody>
                    <a:bodyPr/>
                    <a:lstStyle/>
                    <a:p>
                      <a:r>
                        <a:rPr kumimoji="0" lang="en-US" sz="1800" b="1" kern="1200" baseline="0" dirty="0" smtClean="0">
                          <a:solidFill>
                            <a:schemeClr val="dk1"/>
                          </a:solidFill>
                          <a:latin typeface="Book Antiqua" pitchFamily="18" charset="0"/>
                          <a:ea typeface="+mn-ea"/>
                          <a:cs typeface="+mn-cs"/>
                        </a:rPr>
                        <a:t>24dB</a:t>
                      </a:r>
                      <a:endParaRPr lang="en-US" b="1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Book Antiqua" pitchFamily="18" charset="0"/>
                        </a:rPr>
                        <a:t>TIE                 </a:t>
                      </a:r>
                      <a:r>
                        <a:rPr kumimoji="0" lang="en-US" sz="1800" kern="1200" baseline="0" dirty="0" smtClean="0">
                          <a:solidFill>
                            <a:schemeClr val="dk1"/>
                          </a:solidFill>
                          <a:latin typeface="Book Antiqua" pitchFamily="18" charset="0"/>
                          <a:ea typeface="+mn-ea"/>
                          <a:cs typeface="+mn-cs"/>
                        </a:rPr>
                        <a:t>262.13%</a:t>
                      </a:r>
                      <a:endParaRPr lang="en-US" sz="1800" dirty="0">
                        <a:latin typeface="Book Antiqua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1800" kern="1200" baseline="0" dirty="0" smtClean="0">
                          <a:solidFill>
                            <a:schemeClr val="dk1"/>
                          </a:solidFill>
                          <a:latin typeface="Book Antiqua" pitchFamily="18" charset="0"/>
                          <a:ea typeface="+mn-ea"/>
                          <a:cs typeface="+mn-cs"/>
                        </a:rPr>
                        <a:t>207.44%</a:t>
                      </a:r>
                      <a:endParaRPr lang="en-US" sz="1800" dirty="0">
                        <a:latin typeface="Book Antiqua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1800" b="1" i="1" kern="1200" baseline="0" dirty="0" smtClean="0">
                          <a:solidFill>
                            <a:schemeClr val="dk1"/>
                          </a:solidFill>
                          <a:latin typeface="Book Antiqua" pitchFamily="18" charset="0"/>
                          <a:ea typeface="+mn-ea"/>
                          <a:cs typeface="+mn-cs"/>
                        </a:rPr>
                        <a:t>98.04%</a:t>
                      </a:r>
                      <a:endParaRPr lang="en-US" sz="1800" b="1" i="1" dirty="0">
                        <a:latin typeface="Book Antiqua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918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Book Antiqua" pitchFamily="18" charset="0"/>
                        </a:rPr>
                        <a:t>CTF                  </a:t>
                      </a:r>
                      <a:r>
                        <a:rPr kumimoji="0" lang="en-US" sz="1800" kern="1200" baseline="0" dirty="0" smtClean="0">
                          <a:solidFill>
                            <a:schemeClr val="dk1"/>
                          </a:solidFill>
                          <a:latin typeface="Book Antiqua" pitchFamily="18" charset="0"/>
                          <a:ea typeface="+mn-ea"/>
                          <a:cs typeface="+mn-cs"/>
                        </a:rPr>
                        <a:t>56.54%</a:t>
                      </a:r>
                      <a:endParaRPr lang="en-US" sz="1800" dirty="0">
                        <a:latin typeface="Book Antiqua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1800" kern="1200" baseline="0" dirty="0" smtClean="0">
                          <a:solidFill>
                            <a:schemeClr val="dk1"/>
                          </a:solidFill>
                          <a:latin typeface="Book Antiqua" pitchFamily="18" charset="0"/>
                          <a:ea typeface="+mn-ea"/>
                          <a:cs typeface="+mn-cs"/>
                        </a:rPr>
                        <a:t>26.80% </a:t>
                      </a:r>
                      <a:endParaRPr lang="en-US" sz="1800" dirty="0">
                        <a:latin typeface="Book Antiqua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1" kern="1200" baseline="0" dirty="0" smtClean="0">
                          <a:solidFill>
                            <a:schemeClr val="dk1"/>
                          </a:solidFill>
                          <a:latin typeface="Book Antiqua" pitchFamily="18" charset="0"/>
                          <a:ea typeface="+mn-ea"/>
                          <a:cs typeface="+mn-cs"/>
                        </a:rPr>
                        <a:t>14.05%</a:t>
                      </a:r>
                      <a:endParaRPr lang="en-US" sz="1800" b="1" i="1" dirty="0">
                        <a:latin typeface="Book Antiqua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Book Antiqua" pitchFamily="18" charset="0"/>
                        </a:rPr>
                        <a:t>Mixed             </a:t>
                      </a:r>
                      <a:r>
                        <a:rPr kumimoji="0" lang="en-US" sz="1800" kern="1200" baseline="0" dirty="0" smtClean="0">
                          <a:solidFill>
                            <a:schemeClr val="dk1"/>
                          </a:solidFill>
                          <a:latin typeface="Book Antiqua" pitchFamily="18" charset="0"/>
                          <a:ea typeface="+mn-ea"/>
                          <a:cs typeface="+mn-cs"/>
                        </a:rPr>
                        <a:t>63.84%</a:t>
                      </a:r>
                      <a:endParaRPr lang="en-US" sz="1800" dirty="0">
                        <a:latin typeface="Book Antiqua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1800" kern="1200" baseline="0" dirty="0" smtClean="0">
                          <a:solidFill>
                            <a:schemeClr val="dk1"/>
                          </a:solidFill>
                          <a:latin typeface="Book Antiqua" pitchFamily="18" charset="0"/>
                          <a:ea typeface="+mn-ea"/>
                          <a:cs typeface="+mn-cs"/>
                        </a:rPr>
                        <a:t>41.99%</a:t>
                      </a:r>
                      <a:endParaRPr lang="en-US" sz="1800" dirty="0">
                        <a:latin typeface="Book Antiqua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1" kern="1200" baseline="0" dirty="0" smtClean="0">
                          <a:solidFill>
                            <a:schemeClr val="dk1"/>
                          </a:solidFill>
                          <a:latin typeface="Book Antiqua" pitchFamily="18" charset="0"/>
                          <a:ea typeface="+mn-ea"/>
                          <a:cs typeface="+mn-cs"/>
                        </a:rPr>
                        <a:t>12.16%</a:t>
                      </a:r>
                      <a:endParaRPr lang="en-US" sz="1800" b="1" i="1" dirty="0">
                        <a:latin typeface="Book Antiqua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185420">
                <a:tc rowSpan="3">
                  <a:txBody>
                    <a:bodyPr/>
                    <a:lstStyle/>
                    <a:p>
                      <a:r>
                        <a:rPr kumimoji="0" lang="en-US" sz="1800" b="1" kern="1200" baseline="0" dirty="0" smtClean="0">
                          <a:solidFill>
                            <a:schemeClr val="dk1"/>
                          </a:solidFill>
                          <a:latin typeface="Book Antiqua" pitchFamily="18" charset="0"/>
                          <a:ea typeface="+mn-ea"/>
                          <a:cs typeface="+mn-cs"/>
                        </a:rPr>
                        <a:t>12dB</a:t>
                      </a:r>
                      <a:endParaRPr lang="en-US" b="1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Book Antiqua" pitchFamily="18" charset="0"/>
                        </a:rPr>
                        <a:t>TIE                 </a:t>
                      </a:r>
                      <a:r>
                        <a:rPr kumimoji="0" lang="en-US" sz="1800" kern="1200" baseline="0" dirty="0" smtClean="0">
                          <a:solidFill>
                            <a:schemeClr val="dk1"/>
                          </a:solidFill>
                          <a:latin typeface="Book Antiqua" pitchFamily="18" charset="0"/>
                          <a:ea typeface="+mn-ea"/>
                          <a:cs typeface="+mn-cs"/>
                        </a:rPr>
                        <a:t>791.68%</a:t>
                      </a:r>
                      <a:endParaRPr lang="en-US" sz="1800" dirty="0">
                        <a:latin typeface="Book Antiqua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1800" kern="1200" baseline="0" dirty="0" smtClean="0">
                          <a:solidFill>
                            <a:schemeClr val="dk1"/>
                          </a:solidFill>
                          <a:latin typeface="Book Antiqua" pitchFamily="18" charset="0"/>
                          <a:ea typeface="+mn-ea"/>
                          <a:cs typeface="+mn-cs"/>
                        </a:rPr>
                        <a:t>791.68% </a:t>
                      </a:r>
                      <a:endParaRPr lang="en-US" sz="1800" dirty="0">
                        <a:latin typeface="Book Antiqua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1" kern="1200" baseline="0" dirty="0" smtClean="0">
                          <a:solidFill>
                            <a:schemeClr val="dk1"/>
                          </a:solidFill>
                          <a:latin typeface="Book Antiqua" pitchFamily="18" charset="0"/>
                          <a:ea typeface="+mn-ea"/>
                          <a:cs typeface="+mn-cs"/>
                        </a:rPr>
                        <a:t>81.77%</a:t>
                      </a:r>
                      <a:endParaRPr lang="en-US" sz="1800" b="1" i="1" dirty="0">
                        <a:latin typeface="Book Antiqua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8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Book Antiqua" pitchFamily="18" charset="0"/>
                        </a:rPr>
                        <a:t>CTF                </a:t>
                      </a:r>
                      <a:r>
                        <a:rPr kumimoji="0" lang="en-US" sz="1800" kern="1200" baseline="0" dirty="0" smtClean="0">
                          <a:solidFill>
                            <a:schemeClr val="dk1"/>
                          </a:solidFill>
                          <a:latin typeface="Book Antiqua" pitchFamily="18" charset="0"/>
                          <a:ea typeface="+mn-ea"/>
                          <a:cs typeface="+mn-cs"/>
                        </a:rPr>
                        <a:t>123.42%</a:t>
                      </a:r>
                      <a:endParaRPr lang="en-US" sz="1800" dirty="0">
                        <a:latin typeface="Book Antiqua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1800" kern="1200" baseline="0" dirty="0" smtClean="0">
                          <a:solidFill>
                            <a:schemeClr val="dk1"/>
                          </a:solidFill>
                          <a:latin typeface="Book Antiqua" pitchFamily="18" charset="0"/>
                          <a:ea typeface="+mn-ea"/>
                          <a:cs typeface="+mn-cs"/>
                        </a:rPr>
                        <a:t>101.42% </a:t>
                      </a:r>
                      <a:endParaRPr lang="en-US" sz="1800" dirty="0">
                        <a:latin typeface="Book Antiqua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1800" b="1" i="1" kern="1200" baseline="0" dirty="0" smtClean="0">
                          <a:solidFill>
                            <a:schemeClr val="dk1"/>
                          </a:solidFill>
                          <a:latin typeface="Book Antiqua" pitchFamily="18" charset="0"/>
                          <a:ea typeface="+mn-ea"/>
                          <a:cs typeface="+mn-cs"/>
                        </a:rPr>
                        <a:t>36.40%</a:t>
                      </a:r>
                      <a:endParaRPr lang="en-US" sz="1800" b="1" i="1" dirty="0">
                        <a:latin typeface="Book Antiqua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8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Book Antiqua" pitchFamily="18" charset="0"/>
                        </a:rPr>
                        <a:t>Mixed              </a:t>
                      </a:r>
                      <a:r>
                        <a:rPr kumimoji="0" lang="en-US" sz="1800" kern="1200" baseline="0" dirty="0" smtClean="0">
                          <a:solidFill>
                            <a:schemeClr val="dk1"/>
                          </a:solidFill>
                          <a:latin typeface="Book Antiqua" pitchFamily="18" charset="0"/>
                          <a:ea typeface="+mn-ea"/>
                          <a:cs typeface="+mn-cs"/>
                        </a:rPr>
                        <a:t>57.30%</a:t>
                      </a:r>
                      <a:endParaRPr lang="en-US" sz="1800" dirty="0">
                        <a:latin typeface="Book Antiqua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1800" kern="1200" baseline="0" dirty="0" smtClean="0">
                          <a:solidFill>
                            <a:schemeClr val="dk1"/>
                          </a:solidFill>
                          <a:latin typeface="Book Antiqua" pitchFamily="18" charset="0"/>
                          <a:ea typeface="+mn-ea"/>
                          <a:cs typeface="+mn-cs"/>
                        </a:rPr>
                        <a:t>57.30%</a:t>
                      </a:r>
                      <a:endParaRPr lang="en-US" sz="1800" dirty="0">
                        <a:latin typeface="Book Antiqua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1" kern="1200" baseline="0" dirty="0" smtClean="0">
                          <a:solidFill>
                            <a:schemeClr val="dk1"/>
                          </a:solidFill>
                          <a:latin typeface="Book Antiqua" pitchFamily="18" charset="0"/>
                          <a:ea typeface="+mn-ea"/>
                          <a:cs typeface="+mn-cs"/>
                        </a:rPr>
                        <a:t>28.53%</a:t>
                      </a:r>
                      <a:endParaRPr lang="en-US" sz="1800" b="1" i="1" dirty="0" smtClean="0">
                        <a:latin typeface="Book Antiqua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68344" y="188640"/>
            <a:ext cx="1275993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0" y="413990"/>
            <a:ext cx="8642350" cy="566738"/>
          </a:xfrm>
          <a:prstGeom prst="rect">
            <a:avLst/>
          </a:prstGeom>
        </p:spPr>
        <p:txBody>
          <a:bodyPr>
            <a:normAutofit fontScale="90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Book Antiqua" pitchFamily="18" charset="0"/>
                <a:ea typeface="+mj-ea"/>
                <a:cs typeface="+mj-cs"/>
              </a:rPr>
              <a:t>Conclusions </a:t>
            </a:r>
            <a:endParaRPr kumimoji="0" lang="fr-FR" sz="4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Book Antiqua" pitchFamily="18" charset="0"/>
              <a:ea typeface="+mj-ea"/>
              <a:cs typeface="+mj-cs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-72008" y="-27384"/>
            <a:ext cx="3059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i="1" dirty="0" smtClean="0">
                <a:solidFill>
                  <a:schemeClr val="bg2"/>
                </a:solidFill>
              </a:rPr>
              <a:t>DROITE Lyon  10/2012</a:t>
            </a:r>
            <a:endParaRPr lang="fr-FR" b="1" i="1" dirty="0">
              <a:solidFill>
                <a:schemeClr val="bg2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255895"/>
            <a:ext cx="9144000" cy="69660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fr-FR" sz="2400" dirty="0" smtClean="0">
              <a:solidFill>
                <a:srgbClr val="000000"/>
              </a:solidFill>
              <a:latin typeface="Book Antiqua" pitchFamily="18" charset="0"/>
            </a:endParaRPr>
          </a:p>
          <a:p>
            <a:pPr algn="just">
              <a:defRPr/>
            </a:pPr>
            <a:endParaRPr lang="fr-FR" sz="2400" dirty="0" smtClean="0">
              <a:solidFill>
                <a:srgbClr val="000000"/>
              </a:solidFill>
              <a:latin typeface="Book Antiqua" pitchFamily="18" charset="0"/>
            </a:endParaRPr>
          </a:p>
          <a:p>
            <a:pPr lvl="1" algn="just">
              <a:buFont typeface="Arial" pitchFamily="34" charset="0"/>
              <a:buChar char="•"/>
            </a:pPr>
            <a:endParaRPr lang="en-US" sz="2400" dirty="0" smtClean="0">
              <a:solidFill>
                <a:srgbClr val="000000"/>
              </a:solidFill>
              <a:latin typeface="Book Antiqua" pitchFamily="18" charset="0"/>
            </a:endParaRPr>
          </a:p>
          <a:p>
            <a:pPr lvl="1" algn="just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2"/>
                </a:solidFill>
                <a:latin typeface="Book Antiqua" pitchFamily="18" charset="0"/>
              </a:rPr>
              <a:t>New approach that combines two iterative methods for phase retrieval using projection operator and iterative wavelet </a:t>
            </a:r>
            <a:r>
              <a:rPr lang="en-US" sz="2400" dirty="0" err="1" smtClean="0">
                <a:solidFill>
                  <a:schemeClr val="tx2"/>
                </a:solidFill>
                <a:latin typeface="Book Antiqua" pitchFamily="18" charset="0"/>
              </a:rPr>
              <a:t>thresholding</a:t>
            </a:r>
            <a:endParaRPr lang="en-US" sz="2400" dirty="0" smtClean="0">
              <a:solidFill>
                <a:schemeClr val="tx2"/>
              </a:solidFill>
              <a:latin typeface="Book Antiqua" pitchFamily="18" charset="0"/>
            </a:endParaRPr>
          </a:p>
          <a:p>
            <a:pPr lvl="1" algn="just">
              <a:buFont typeface="Arial" pitchFamily="34" charset="0"/>
              <a:buChar char="•"/>
            </a:pPr>
            <a:endParaRPr lang="en-US" sz="2400" dirty="0" smtClean="0">
              <a:solidFill>
                <a:schemeClr val="tx2"/>
              </a:solidFill>
              <a:latin typeface="Book Antiqua" pitchFamily="18" charset="0"/>
            </a:endParaRPr>
          </a:p>
          <a:p>
            <a:pPr lvl="1" algn="just">
              <a:buFont typeface="Arial" pitchFamily="34" charset="0"/>
              <a:buChar char="•"/>
            </a:pPr>
            <a:endParaRPr lang="en-US" sz="2400" dirty="0" smtClean="0">
              <a:solidFill>
                <a:schemeClr val="tx2"/>
              </a:solidFill>
              <a:latin typeface="Book Antiqua" pitchFamily="18" charset="0"/>
            </a:endParaRPr>
          </a:p>
          <a:p>
            <a:pPr lvl="1" algn="just">
              <a:buFont typeface="Arial" pitchFamily="34" charset="0"/>
              <a:buChar char="•"/>
            </a:pPr>
            <a:endParaRPr lang="en-US" sz="2400" dirty="0" smtClean="0">
              <a:solidFill>
                <a:schemeClr val="tx2"/>
              </a:solidFill>
              <a:latin typeface="Book Antiqua" pitchFamily="18" charset="0"/>
            </a:endParaRPr>
          </a:p>
          <a:p>
            <a:pPr lvl="1" algn="just">
              <a:buFont typeface="Arial" pitchFamily="34" charset="0"/>
              <a:buChar char="•"/>
            </a:pPr>
            <a:endParaRPr lang="en-US" sz="2400" dirty="0" smtClean="0">
              <a:solidFill>
                <a:schemeClr val="tx2"/>
              </a:solidFill>
              <a:latin typeface="Book Antiqua" pitchFamily="18" charset="0"/>
            </a:endParaRPr>
          </a:p>
          <a:p>
            <a:pPr lvl="1" algn="just">
              <a:buFont typeface="Arial" pitchFamily="34" charset="0"/>
              <a:buChar char="•"/>
            </a:pPr>
            <a:endParaRPr lang="en-US" sz="2400" dirty="0" smtClean="0">
              <a:solidFill>
                <a:schemeClr val="tx2"/>
              </a:solidFill>
              <a:latin typeface="Book Antiqua" pitchFamily="18" charset="0"/>
            </a:endParaRPr>
          </a:p>
          <a:p>
            <a:pPr lvl="1" algn="just"/>
            <a:endParaRPr lang="en-US" sz="2400" dirty="0" smtClean="0">
              <a:solidFill>
                <a:schemeClr val="tx2"/>
              </a:solidFill>
              <a:latin typeface="Book Antiqua" pitchFamily="18" charset="0"/>
            </a:endParaRPr>
          </a:p>
          <a:p>
            <a:pPr lvl="1" algn="just"/>
            <a:endParaRPr lang="fr-FR" sz="2400" dirty="0" smtClean="0">
              <a:solidFill>
                <a:schemeClr val="tx2"/>
              </a:solidFill>
              <a:latin typeface="Book Antiqua" pitchFamily="18" charset="0"/>
            </a:endParaRPr>
          </a:p>
          <a:p>
            <a:pPr lvl="1"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chemeClr val="tx2"/>
                </a:solidFill>
                <a:latin typeface="Book Antiqua" pitchFamily="18" charset="0"/>
              </a:rPr>
              <a:t>Improved the results obtained with  </a:t>
            </a:r>
            <a:r>
              <a:rPr lang="en-US" sz="2400" dirty="0" err="1" smtClean="0">
                <a:solidFill>
                  <a:schemeClr val="tx2"/>
                </a:solidFill>
                <a:latin typeface="Book Antiqua" pitchFamily="18" charset="0"/>
              </a:rPr>
              <a:t>Tikhonov</a:t>
            </a:r>
            <a:r>
              <a:rPr lang="en-US" sz="2400" dirty="0" smtClean="0">
                <a:solidFill>
                  <a:schemeClr val="tx2"/>
                </a:solidFill>
                <a:latin typeface="Book Antiqua" pitchFamily="18" charset="0"/>
              </a:rPr>
              <a:t> regularization for very noisy signals</a:t>
            </a:r>
          </a:p>
          <a:p>
            <a:pPr lvl="1">
              <a:defRPr/>
            </a:pPr>
            <a:endParaRPr lang="fr-FR" sz="2400" dirty="0" smtClean="0">
              <a:solidFill>
                <a:srgbClr val="000000"/>
              </a:solidFill>
              <a:latin typeface="Book Antiqua" pitchFamily="18" charset="0"/>
            </a:endParaRPr>
          </a:p>
          <a:p>
            <a:pPr lvl="1">
              <a:buFont typeface="Arial" pitchFamily="34" charset="0"/>
              <a:buChar char="•"/>
              <a:defRPr/>
            </a:pPr>
            <a:endParaRPr lang="fr-FR" sz="2300" dirty="0" smtClean="0">
              <a:latin typeface="Book Antiqua" pitchFamily="18" charset="0"/>
            </a:endParaRPr>
          </a:p>
          <a:p>
            <a:pPr>
              <a:spcBef>
                <a:spcPts val="2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  <a:defRPr/>
            </a:pPr>
            <a:endParaRPr lang="fr-FR" sz="2300" dirty="0">
              <a:solidFill>
                <a:schemeClr val="accent6">
                  <a:lumMod val="20000"/>
                  <a:lumOff val="80000"/>
                </a:schemeClr>
              </a:solidFill>
              <a:latin typeface="Book Antiqua" pitchFamily="18" charset="0"/>
            </a:endParaRPr>
          </a:p>
        </p:txBody>
      </p:sp>
      <p:grpSp>
        <p:nvGrpSpPr>
          <p:cNvPr id="49" name="Groupe 48"/>
          <p:cNvGrpSpPr/>
          <p:nvPr/>
        </p:nvGrpSpPr>
        <p:grpSpPr>
          <a:xfrm>
            <a:off x="107504" y="2708920"/>
            <a:ext cx="9217024" cy="4176464"/>
            <a:chOff x="107504" y="2708920"/>
            <a:chExt cx="9217024" cy="4176464"/>
          </a:xfrm>
        </p:grpSpPr>
        <p:sp>
          <p:nvSpPr>
            <p:cNvPr id="10" name="ZoneTexte 9"/>
            <p:cNvSpPr txBox="1"/>
            <p:nvPr/>
          </p:nvSpPr>
          <p:spPr>
            <a:xfrm>
              <a:off x="8784976" y="6516052"/>
              <a:ext cx="5395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 smtClean="0">
                  <a:solidFill>
                    <a:srgbClr val="002060"/>
                  </a:solidFill>
                  <a:latin typeface="Book Antiqua" pitchFamily="18" charset="0"/>
                </a:rPr>
                <a:t>25</a:t>
              </a:r>
              <a:endParaRPr lang="fr-FR" b="1" dirty="0">
                <a:solidFill>
                  <a:srgbClr val="002060"/>
                </a:solidFill>
                <a:latin typeface="Book Antiqua" pitchFamily="18" charset="0"/>
              </a:endParaRPr>
            </a:p>
          </p:txBody>
        </p:sp>
        <p:grpSp>
          <p:nvGrpSpPr>
            <p:cNvPr id="43" name="Groupe 42"/>
            <p:cNvGrpSpPr/>
            <p:nvPr/>
          </p:nvGrpSpPr>
          <p:grpSpPr>
            <a:xfrm>
              <a:off x="7164288" y="3429000"/>
              <a:ext cx="1800200" cy="576064"/>
              <a:chOff x="7164288" y="3429000"/>
              <a:chExt cx="1800200" cy="576064"/>
            </a:xfrm>
          </p:grpSpPr>
          <p:cxnSp>
            <p:nvCxnSpPr>
              <p:cNvPr id="20" name="Connecteur droit avec flèche 19"/>
              <p:cNvCxnSpPr/>
              <p:nvPr/>
            </p:nvCxnSpPr>
            <p:spPr>
              <a:xfrm>
                <a:off x="7164288" y="3717032"/>
                <a:ext cx="288032" cy="0"/>
              </a:xfrm>
              <a:prstGeom prst="straightConnector1">
                <a:avLst/>
              </a:prstGeom>
              <a:ln w="254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Rectangle 20"/>
              <p:cNvSpPr/>
              <p:nvPr/>
            </p:nvSpPr>
            <p:spPr>
              <a:xfrm>
                <a:off x="7452320" y="3429000"/>
                <a:ext cx="1512168" cy="576064"/>
              </a:xfrm>
              <a:prstGeom prst="rect">
                <a:avLst/>
              </a:prstGeom>
              <a:solidFill>
                <a:schemeClr val="accent1">
                  <a:alpha val="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 smtClean="0">
                    <a:solidFill>
                      <a:schemeClr val="tx2"/>
                    </a:solidFill>
                    <a:latin typeface="Book Antiqua" pitchFamily="18" charset="0"/>
                  </a:rPr>
                  <a:t>Final Phase solution </a:t>
                </a:r>
                <a:endParaRPr lang="en-US" sz="2000" dirty="0">
                  <a:solidFill>
                    <a:schemeClr val="tx2"/>
                  </a:solidFill>
                  <a:latin typeface="Book Antiqua" pitchFamily="18" charset="0"/>
                </a:endParaRPr>
              </a:p>
            </p:txBody>
          </p:sp>
        </p:grpSp>
        <p:sp>
          <p:nvSpPr>
            <p:cNvPr id="9" name="Rectangle 8"/>
            <p:cNvSpPr/>
            <p:nvPr/>
          </p:nvSpPr>
          <p:spPr>
            <a:xfrm>
              <a:off x="107504" y="3429000"/>
              <a:ext cx="1656184" cy="576064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chemeClr val="tx2"/>
                  </a:solidFill>
                  <a:latin typeface="Book Antiqua" pitchFamily="18" charset="0"/>
                </a:rPr>
                <a:t>Initialization</a:t>
              </a:r>
              <a:endParaRPr lang="en-US" sz="2000" dirty="0">
                <a:solidFill>
                  <a:schemeClr val="tx2"/>
                </a:solidFill>
                <a:latin typeface="Book Antiqua" pitchFamily="18" charset="0"/>
              </a:endParaRPr>
            </a:p>
          </p:txBody>
        </p:sp>
        <p:cxnSp>
          <p:nvCxnSpPr>
            <p:cNvPr id="12" name="Connecteur droit avec flèche 11"/>
            <p:cNvCxnSpPr/>
            <p:nvPr/>
          </p:nvCxnSpPr>
          <p:spPr>
            <a:xfrm>
              <a:off x="1763688" y="3717032"/>
              <a:ext cx="432048" cy="0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ectangle 16"/>
            <p:cNvSpPr/>
            <p:nvPr/>
          </p:nvSpPr>
          <p:spPr>
            <a:xfrm>
              <a:off x="2195736" y="2708920"/>
              <a:ext cx="2304256" cy="2016224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700" b="1" dirty="0" smtClean="0">
                  <a:solidFill>
                    <a:schemeClr val="tx2"/>
                  </a:solidFill>
                  <a:latin typeface="Book Antiqua" pitchFamily="18" charset="0"/>
                </a:rPr>
                <a:t>Nonlinear Algorithm</a:t>
              </a:r>
            </a:p>
            <a:p>
              <a:endParaRPr lang="en-US" sz="1700" b="1" dirty="0" smtClean="0">
                <a:solidFill>
                  <a:schemeClr val="tx2"/>
                </a:solidFill>
                <a:latin typeface="Book Antiqua" pitchFamily="18" charset="0"/>
              </a:endParaRPr>
            </a:p>
            <a:p>
              <a:endParaRPr lang="en-US" sz="1700" b="1" dirty="0" smtClean="0">
                <a:solidFill>
                  <a:schemeClr val="tx2"/>
                </a:solidFill>
                <a:latin typeface="Book Antiqua" pitchFamily="18" charset="0"/>
              </a:endParaRPr>
            </a:p>
            <a:p>
              <a:endParaRPr lang="en-US" sz="1700" b="1" dirty="0" smtClean="0">
                <a:solidFill>
                  <a:schemeClr val="tx2"/>
                </a:solidFill>
                <a:latin typeface="Book Antiqua" pitchFamily="18" charset="0"/>
              </a:endParaRPr>
            </a:p>
            <a:p>
              <a:endParaRPr lang="en-US" sz="1700" b="1" dirty="0" smtClean="0">
                <a:solidFill>
                  <a:schemeClr val="tx2"/>
                </a:solidFill>
                <a:latin typeface="Book Antiqua" pitchFamily="18" charset="0"/>
              </a:endParaRPr>
            </a:p>
            <a:p>
              <a:endParaRPr lang="en-US" sz="1700" b="1" dirty="0" smtClean="0">
                <a:solidFill>
                  <a:schemeClr val="tx2"/>
                </a:solidFill>
                <a:latin typeface="Book Antiqua" pitchFamily="18" charset="0"/>
              </a:endParaRPr>
            </a:p>
            <a:p>
              <a:endParaRPr lang="en-US" sz="1700" b="1" dirty="0" smtClean="0">
                <a:solidFill>
                  <a:schemeClr val="tx2"/>
                </a:solidFill>
                <a:latin typeface="Book Antiqua" pitchFamily="18" charset="0"/>
              </a:endParaRPr>
            </a:p>
          </p:txBody>
        </p:sp>
        <p:cxnSp>
          <p:nvCxnSpPr>
            <p:cNvPr id="18" name="Connecteur droit avec flèche 17"/>
            <p:cNvCxnSpPr/>
            <p:nvPr/>
          </p:nvCxnSpPr>
          <p:spPr>
            <a:xfrm>
              <a:off x="4499992" y="3717032"/>
              <a:ext cx="432048" cy="0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Rectangle 18"/>
            <p:cNvSpPr/>
            <p:nvPr/>
          </p:nvSpPr>
          <p:spPr>
            <a:xfrm>
              <a:off x="4932040" y="2708920"/>
              <a:ext cx="2232248" cy="2016224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700" b="1" dirty="0" smtClean="0">
                  <a:solidFill>
                    <a:schemeClr val="tx2"/>
                  </a:solidFill>
                  <a:latin typeface="Book Antiqua" pitchFamily="18" charset="0"/>
                </a:rPr>
                <a:t>Wavelet Algorithm</a:t>
              </a:r>
            </a:p>
            <a:p>
              <a:endParaRPr lang="en-US" sz="1700" b="1" dirty="0" smtClean="0">
                <a:solidFill>
                  <a:schemeClr val="tx2"/>
                </a:solidFill>
                <a:latin typeface="Book Antiqua" pitchFamily="18" charset="0"/>
              </a:endParaRPr>
            </a:p>
            <a:p>
              <a:endParaRPr lang="en-US" sz="1700" b="1" dirty="0" smtClean="0">
                <a:solidFill>
                  <a:schemeClr val="tx2"/>
                </a:solidFill>
                <a:latin typeface="Book Antiqua" pitchFamily="18" charset="0"/>
              </a:endParaRPr>
            </a:p>
            <a:p>
              <a:endParaRPr lang="en-US" sz="1700" b="1" dirty="0" smtClean="0">
                <a:solidFill>
                  <a:schemeClr val="tx2"/>
                </a:solidFill>
                <a:latin typeface="Book Antiqua" pitchFamily="18" charset="0"/>
              </a:endParaRPr>
            </a:p>
            <a:p>
              <a:endParaRPr lang="en-US" sz="1700" b="1" dirty="0" smtClean="0">
                <a:solidFill>
                  <a:schemeClr val="tx2"/>
                </a:solidFill>
                <a:latin typeface="Book Antiqua" pitchFamily="18" charset="0"/>
              </a:endParaRPr>
            </a:p>
            <a:p>
              <a:endParaRPr lang="en-US" sz="1700" b="1" dirty="0" smtClean="0">
                <a:solidFill>
                  <a:schemeClr val="tx2"/>
                </a:solidFill>
                <a:latin typeface="Book Antiqua" pitchFamily="18" charset="0"/>
              </a:endParaRPr>
            </a:p>
            <a:p>
              <a:endParaRPr lang="en-US" sz="1700" b="1" dirty="0" smtClean="0">
                <a:solidFill>
                  <a:schemeClr val="tx2"/>
                </a:solidFill>
                <a:latin typeface="Book Antiqua" pitchFamily="18" charset="0"/>
              </a:endParaRPr>
            </a:p>
          </p:txBody>
        </p:sp>
        <p:grpSp>
          <p:nvGrpSpPr>
            <p:cNvPr id="40" name="Groupe 39"/>
            <p:cNvGrpSpPr/>
            <p:nvPr/>
          </p:nvGrpSpPr>
          <p:grpSpPr>
            <a:xfrm>
              <a:off x="2483768" y="3356992"/>
              <a:ext cx="1944216" cy="942454"/>
              <a:chOff x="4153287" y="5589240"/>
              <a:chExt cx="2304256" cy="942454"/>
            </a:xfrm>
          </p:grpSpPr>
          <p:sp>
            <p:nvSpPr>
              <p:cNvPr id="23" name="Rectangle 22"/>
              <p:cNvSpPr/>
              <p:nvPr/>
            </p:nvSpPr>
            <p:spPr>
              <a:xfrm>
                <a:off x="4153287" y="5589240"/>
                <a:ext cx="2304256" cy="936104"/>
              </a:xfrm>
              <a:prstGeom prst="rect">
                <a:avLst/>
              </a:prstGeom>
              <a:solidFill>
                <a:schemeClr val="accent1">
                  <a:alpha val="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buFont typeface="Arial" pitchFamily="34" charset="0"/>
                  <a:buChar char="•"/>
                </a:pPr>
                <a:r>
                  <a:rPr lang="en-US" sz="1700" dirty="0" smtClean="0">
                    <a:solidFill>
                      <a:schemeClr val="tx2"/>
                    </a:solidFill>
                    <a:latin typeface="Book Antiqua" pitchFamily="18" charset="0"/>
                  </a:rPr>
                  <a:t>Analytical derivative</a:t>
                </a:r>
              </a:p>
              <a:p>
                <a:pPr algn="ctr">
                  <a:buFont typeface="Arial" pitchFamily="34" charset="0"/>
                  <a:buChar char="•"/>
                </a:pPr>
                <a:r>
                  <a:rPr lang="en-US" sz="1700" dirty="0" smtClean="0">
                    <a:solidFill>
                      <a:schemeClr val="tx2"/>
                    </a:solidFill>
                    <a:latin typeface="Book Antiqua" pitchFamily="18" charset="0"/>
                  </a:rPr>
                  <a:t>Projector Operator </a:t>
                </a:r>
                <a:endParaRPr lang="en-US" sz="1700" dirty="0">
                  <a:solidFill>
                    <a:schemeClr val="tx2"/>
                  </a:solidFill>
                  <a:latin typeface="Book Antiqua" pitchFamily="18" charset="0"/>
                </a:endParaRPr>
              </a:p>
            </p:txBody>
          </p:sp>
          <p:cxnSp>
            <p:nvCxnSpPr>
              <p:cNvPr id="39" name="Forme 38"/>
              <p:cNvCxnSpPr>
                <a:stCxn id="23" idx="2"/>
                <a:endCxn id="23" idx="0"/>
              </p:cNvCxnSpPr>
              <p:nvPr/>
            </p:nvCxnSpPr>
            <p:spPr>
              <a:xfrm rot="5400000" flipH="1">
                <a:off x="4837363" y="6056116"/>
                <a:ext cx="936104" cy="15052"/>
              </a:xfrm>
              <a:prstGeom prst="bentConnector5">
                <a:avLst>
                  <a:gd name="adj1" fmla="val -24420"/>
                  <a:gd name="adj2" fmla="val 9454394"/>
                  <a:gd name="adj3" fmla="val 124420"/>
                </a:avLst>
              </a:prstGeom>
              <a:ln w="15875">
                <a:solidFill>
                  <a:schemeClr val="tx2"/>
                </a:solidFill>
                <a:headEnd type="none"/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5" name="Rectangle 44"/>
            <p:cNvSpPr/>
            <p:nvPr/>
          </p:nvSpPr>
          <p:spPr>
            <a:xfrm>
              <a:off x="5148064" y="3356992"/>
              <a:ext cx="1944216" cy="936104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2000"/>
                </a:spcBef>
                <a:buFont typeface="Arial" pitchFamily="34" charset="0"/>
                <a:buChar char="•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  <a:tab pos="10134600" algn="l"/>
                  <a:tab pos="10858500" algn="l"/>
                  <a:tab pos="11582400" algn="l"/>
                  <a:tab pos="12306300" algn="l"/>
                  <a:tab pos="13030200" algn="l"/>
                  <a:tab pos="13754100" algn="l"/>
                </a:tabLst>
                <a:defRPr/>
              </a:pPr>
              <a:r>
                <a:rPr lang="en-US" sz="1600" dirty="0" smtClean="0">
                  <a:solidFill>
                    <a:schemeClr val="tx2"/>
                  </a:solidFill>
                  <a:latin typeface="Book Antiqua" pitchFamily="18" charset="0"/>
                </a:rPr>
                <a:t>Soft </a:t>
              </a:r>
              <a:r>
                <a:rPr lang="en-US" sz="1600" dirty="0" err="1" smtClean="0">
                  <a:solidFill>
                    <a:schemeClr val="tx2"/>
                  </a:solidFill>
                  <a:latin typeface="Book Antiqua" pitchFamily="18" charset="0"/>
                </a:rPr>
                <a:t>thresholding</a:t>
              </a:r>
              <a:r>
                <a:rPr lang="en-US" sz="1600" dirty="0" smtClean="0">
                  <a:solidFill>
                    <a:schemeClr val="tx2"/>
                  </a:solidFill>
                  <a:latin typeface="Book Antiqua" pitchFamily="18" charset="0"/>
                </a:rPr>
                <a:t> operator</a:t>
              </a:r>
              <a:endParaRPr lang="fr-FR" sz="1600" b="1" dirty="0" smtClean="0">
                <a:solidFill>
                  <a:schemeClr val="tx2"/>
                </a:solidFill>
                <a:latin typeface="Book Antiqua" pitchFamily="18" charset="0"/>
              </a:endParaRPr>
            </a:p>
            <a:p>
              <a:pPr algn="ctr">
                <a:buFont typeface="Arial" pitchFamily="34" charset="0"/>
                <a:buChar char="•"/>
              </a:pPr>
              <a:r>
                <a:rPr lang="en-US" sz="1600" dirty="0" smtClean="0">
                  <a:solidFill>
                    <a:schemeClr val="tx2"/>
                  </a:solidFill>
                  <a:latin typeface="Book Antiqua" pitchFamily="18" charset="0"/>
                </a:rPr>
                <a:t>Lowest level of resolution</a:t>
              </a:r>
              <a:endParaRPr lang="en-US" sz="1700" dirty="0">
                <a:solidFill>
                  <a:schemeClr val="tx2"/>
                </a:solidFill>
                <a:latin typeface="Book Antiqua" pitchFamily="18" charset="0"/>
              </a:endParaRPr>
            </a:p>
          </p:txBody>
        </p:sp>
        <p:cxnSp>
          <p:nvCxnSpPr>
            <p:cNvPr id="46" name="Forme 45"/>
            <p:cNvCxnSpPr>
              <a:stCxn id="45" idx="2"/>
              <a:endCxn id="45" idx="0"/>
            </p:cNvCxnSpPr>
            <p:nvPr/>
          </p:nvCxnSpPr>
          <p:spPr>
            <a:xfrm rot="5400000" flipH="1">
              <a:off x="5652120" y="3825044"/>
              <a:ext cx="936104" cy="12700"/>
            </a:xfrm>
            <a:prstGeom prst="bentConnector5">
              <a:avLst>
                <a:gd name="adj1" fmla="val -24420"/>
                <a:gd name="adj2" fmla="val 8654396"/>
                <a:gd name="adj3" fmla="val 124420"/>
              </a:avLst>
            </a:prstGeom>
            <a:ln w="15875">
              <a:solidFill>
                <a:schemeClr val="tx2"/>
              </a:solidFill>
              <a:headEnd type="none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293916"/>
            <a:ext cx="9144000" cy="5519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>
              <a:spcBef>
                <a:spcPts val="2000"/>
              </a:spcBef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  <a:defRPr/>
            </a:pPr>
            <a:endParaRPr lang="en-US" sz="2400" dirty="0" smtClean="0">
              <a:solidFill>
                <a:schemeClr val="tx2"/>
              </a:solidFill>
              <a:latin typeface="Book Antiqua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2"/>
                </a:solidFill>
                <a:latin typeface="Book Antiqua" pitchFamily="18" charset="0"/>
              </a:rPr>
              <a:t> This method is expected to open new perspectives for the examination of biological samples and will be tested at ESRF (European Synchrotron Radiation Facility, Grenoble, France) on experimental data</a:t>
            </a:r>
          </a:p>
          <a:p>
            <a:pPr algn="just">
              <a:buFont typeface="Arial" pitchFamily="34" charset="0"/>
              <a:buChar char="•"/>
            </a:pPr>
            <a:endParaRPr lang="en-US" sz="2400" dirty="0" smtClean="0">
              <a:solidFill>
                <a:schemeClr val="tx2"/>
              </a:solidFill>
              <a:latin typeface="Book Antiqua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2"/>
                </a:solidFill>
                <a:latin typeface="Book Antiqua" pitchFamily="18" charset="0"/>
              </a:rPr>
              <a:t>Apply the method to tomography reconstruction (biological data and more complex phantom)</a:t>
            </a:r>
          </a:p>
          <a:p>
            <a:pPr algn="just">
              <a:buFont typeface="Arial" pitchFamily="34" charset="0"/>
              <a:buChar char="•"/>
            </a:pPr>
            <a:endParaRPr lang="en-US" sz="2400" dirty="0" smtClean="0">
              <a:solidFill>
                <a:schemeClr val="tx2"/>
              </a:solidFill>
              <a:latin typeface="Book Antiqua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2"/>
                </a:solidFill>
                <a:latin typeface="Book Antiqua" pitchFamily="18" charset="0"/>
              </a:rPr>
              <a:t>Test </a:t>
            </a:r>
            <a:r>
              <a:rPr lang="en-US" sz="2400" dirty="0" smtClean="0">
                <a:solidFill>
                  <a:schemeClr val="tx2"/>
                </a:solidFill>
              </a:rPr>
              <a:t>other approaches for directional representations of image data</a:t>
            </a:r>
            <a:r>
              <a:rPr lang="en-US" sz="2400" dirty="0" smtClean="0">
                <a:solidFill>
                  <a:schemeClr val="tx2"/>
                </a:solidFill>
                <a:latin typeface="Book Antiqua" pitchFamily="18" charset="0"/>
              </a:rPr>
              <a:t> : </a:t>
            </a:r>
            <a:r>
              <a:rPr lang="en-US" sz="2400" dirty="0" err="1" smtClean="0">
                <a:solidFill>
                  <a:schemeClr val="tx2"/>
                </a:solidFill>
              </a:rPr>
              <a:t>shearlets</a:t>
            </a:r>
            <a:endParaRPr lang="en-US" sz="2400" dirty="0" smtClean="0">
              <a:solidFill>
                <a:schemeClr val="tx2"/>
              </a:solidFill>
            </a:endParaRPr>
          </a:p>
          <a:p>
            <a:pPr algn="just">
              <a:buFont typeface="Arial" pitchFamily="34" charset="0"/>
              <a:buChar char="•"/>
            </a:pPr>
            <a:endParaRPr lang="en-US" sz="2400" dirty="0" smtClean="0">
              <a:solidFill>
                <a:schemeClr val="tx2"/>
              </a:solidFill>
            </a:endParaRPr>
          </a:p>
          <a:p>
            <a:pPr algn="just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2"/>
                </a:solidFill>
              </a:rPr>
              <a:t> Set up automatically the regularization parameter </a:t>
            </a:r>
            <a:endParaRPr lang="en-US" sz="2400" dirty="0" smtClean="0">
              <a:solidFill>
                <a:schemeClr val="tx2"/>
              </a:solidFill>
              <a:latin typeface="Book Antiqua" pitchFamily="18" charset="0"/>
            </a:endParaRPr>
          </a:p>
          <a:p>
            <a:pPr algn="just">
              <a:spcBef>
                <a:spcPts val="2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  <a:defRPr/>
            </a:pPr>
            <a:r>
              <a:rPr lang="en-US" sz="2400" dirty="0" smtClean="0">
                <a:solidFill>
                  <a:schemeClr val="tx2"/>
                </a:solidFill>
                <a:latin typeface="Book Antiqua" pitchFamily="18" charset="0"/>
              </a:rPr>
              <a:t>	</a:t>
            </a:r>
            <a:endParaRPr lang="en-US" sz="2400" dirty="0">
              <a:latin typeface="Book Antiqua" pitchFamily="18" charset="0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0" y="476672"/>
            <a:ext cx="8642350" cy="566738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spcBef>
                <a:spcPct val="0"/>
              </a:spcBef>
            </a:pPr>
            <a:r>
              <a:rPr lang="fr-FR" sz="3200" b="1" dirty="0" smtClean="0">
                <a:solidFill>
                  <a:schemeClr val="tx2"/>
                </a:solidFill>
                <a:latin typeface="Book Antiqua" pitchFamily="18" charset="0"/>
              </a:rPr>
              <a:t>Perspectives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Book Antiqua" pitchFamily="18" charset="0"/>
                <a:ea typeface="+mj-ea"/>
                <a:cs typeface="+mj-cs"/>
              </a:rPr>
              <a:t> </a:t>
            </a:r>
            <a:endParaRPr kumimoji="0" lang="fr-FR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Book Antiqua" pitchFamily="18" charset="0"/>
              <a:ea typeface="+mj-ea"/>
              <a:cs typeface="+mj-cs"/>
            </a:endParaRPr>
          </a:p>
        </p:txBody>
      </p:sp>
      <p:pic>
        <p:nvPicPr>
          <p:cNvPr id="4" name="Picture 1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68344" y="188640"/>
            <a:ext cx="1275993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oneTexte 4"/>
          <p:cNvSpPr txBox="1"/>
          <p:nvPr/>
        </p:nvSpPr>
        <p:spPr>
          <a:xfrm>
            <a:off x="-72008" y="-27384"/>
            <a:ext cx="3059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i="1" dirty="0" smtClean="0">
                <a:solidFill>
                  <a:schemeClr val="bg2"/>
                </a:solidFill>
              </a:rPr>
              <a:t>DROITE Lyon  10/2012</a:t>
            </a:r>
            <a:endParaRPr lang="fr-FR" b="1" i="1" dirty="0">
              <a:solidFill>
                <a:schemeClr val="bg2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8748464" y="6525344"/>
            <a:ext cx="539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2060"/>
                </a:solidFill>
                <a:latin typeface="Book Antiqua" pitchFamily="18" charset="0"/>
              </a:rPr>
              <a:t>26</a:t>
            </a:r>
            <a:endParaRPr lang="fr-FR" b="1" dirty="0">
              <a:solidFill>
                <a:srgbClr val="002060"/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68344" y="188640"/>
            <a:ext cx="1275993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/>
          <p:nvPr/>
        </p:nvSpPr>
        <p:spPr>
          <a:xfrm>
            <a:off x="-72008" y="-27384"/>
            <a:ext cx="3059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i="1" dirty="0" smtClean="0">
                <a:solidFill>
                  <a:schemeClr val="bg2"/>
                </a:solidFill>
              </a:rPr>
              <a:t>DROITE Lyon  10/2012</a:t>
            </a:r>
            <a:endParaRPr lang="fr-FR" b="1" i="1" dirty="0">
              <a:solidFill>
                <a:schemeClr val="bg2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8748464" y="6525344"/>
            <a:ext cx="539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2060"/>
                </a:solidFill>
                <a:latin typeface="Book Antiqua" pitchFamily="18" charset="0"/>
              </a:rPr>
              <a:t>27</a:t>
            </a:r>
          </a:p>
          <a:p>
            <a:endParaRPr lang="fr-FR" b="1" dirty="0">
              <a:solidFill>
                <a:srgbClr val="002060"/>
              </a:solidFill>
              <a:latin typeface="Book Antiqua" pitchFamily="18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0" y="476672"/>
            <a:ext cx="8642350" cy="566738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spcBef>
                <a:spcPct val="0"/>
              </a:spcBef>
            </a:pPr>
            <a:r>
              <a:rPr lang="fr-FR" sz="3200" b="1" dirty="0" smtClean="0">
                <a:solidFill>
                  <a:schemeClr val="tx2"/>
                </a:solidFill>
                <a:latin typeface="Book Antiqua" pitchFamily="18" charset="0"/>
              </a:rPr>
              <a:t>Publications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Book Antiqua" pitchFamily="18" charset="0"/>
                <a:ea typeface="+mj-ea"/>
                <a:cs typeface="+mj-cs"/>
              </a:rPr>
              <a:t> </a:t>
            </a:r>
            <a:endParaRPr kumimoji="0" lang="fr-FR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Book Antiqua" pitchFamily="18" charset="0"/>
              <a:ea typeface="+mj-ea"/>
              <a:cs typeface="+mj-cs"/>
            </a:endParaRPr>
          </a:p>
        </p:txBody>
      </p:sp>
      <p:sp>
        <p:nvSpPr>
          <p:cNvPr id="120833" name="Rectangle 1"/>
          <p:cNvSpPr>
            <a:spLocks noChangeArrowheads="1"/>
          </p:cNvSpPr>
          <p:nvPr/>
        </p:nvSpPr>
        <p:spPr bwMode="auto">
          <a:xfrm>
            <a:off x="-36512" y="1061519"/>
            <a:ext cx="9180512" cy="558614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1849438" algn="l"/>
              </a:tabLst>
            </a:pPr>
            <a:r>
              <a:rPr kumimoji="0" lang="en-US" sz="1500" b="0" i="0" strike="noStrike" cap="none" normalizeH="0" baseline="0" dirty="0" smtClean="0">
                <a:ln>
                  <a:noFill/>
                </a:ln>
                <a:effectLst/>
                <a:latin typeface="Book Antiqua" pitchFamily="18" charset="0"/>
                <a:ea typeface="Calibri" pitchFamily="34" charset="0"/>
                <a:cs typeface="Times New Roman" pitchFamily="18" charset="0"/>
              </a:rPr>
              <a:t>V.</a:t>
            </a:r>
            <a:r>
              <a:rPr kumimoji="0" lang="en-US" sz="1500" b="0" i="0" strike="noStrike" cap="none" normalizeH="0" dirty="0" smtClean="0">
                <a:ln>
                  <a:noFill/>
                </a:ln>
                <a:effectLst/>
                <a:latin typeface="Book Antiqu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500" b="0" i="0" strike="noStrike" cap="none" normalizeH="0" baseline="0" dirty="0" err="1" smtClean="0">
                <a:ln>
                  <a:noFill/>
                </a:ln>
                <a:effectLst/>
                <a:latin typeface="Book Antiqua" pitchFamily="18" charset="0"/>
                <a:ea typeface="Calibri" pitchFamily="34" charset="0"/>
                <a:cs typeface="Times New Roman" pitchFamily="18" charset="0"/>
              </a:rPr>
              <a:t>Davidoiu</a:t>
            </a:r>
            <a:r>
              <a:rPr kumimoji="0" lang="en-US" sz="1500" b="0" i="0" strike="noStrike" cap="none" normalizeH="0" baseline="0" dirty="0" smtClean="0">
                <a:ln>
                  <a:noFill/>
                </a:ln>
                <a:effectLst/>
                <a:latin typeface="Book Antiqua" pitchFamily="18" charset="0"/>
                <a:ea typeface="Calibri" pitchFamily="34" charset="0"/>
                <a:cs typeface="Times New Roman" pitchFamily="18" charset="0"/>
              </a:rPr>
              <a:t>, B.</a:t>
            </a:r>
            <a:r>
              <a:rPr kumimoji="0" lang="en-US" sz="1500" b="0" i="0" strike="noStrike" cap="none" normalizeH="0" dirty="0" smtClean="0">
                <a:ln>
                  <a:noFill/>
                </a:ln>
                <a:effectLst/>
                <a:latin typeface="Book Antiqu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500" b="0" i="0" strike="noStrike" cap="none" normalizeH="0" dirty="0" err="1" smtClean="0">
                <a:ln>
                  <a:noFill/>
                </a:ln>
                <a:effectLst/>
                <a:latin typeface="Book Antiqua" pitchFamily="18" charset="0"/>
                <a:ea typeface="Calibri" pitchFamily="34" charset="0"/>
                <a:cs typeface="Times New Roman" pitchFamily="18" charset="0"/>
              </a:rPr>
              <a:t>Sixou</a:t>
            </a:r>
            <a:r>
              <a:rPr kumimoji="0" lang="en-US" sz="1500" b="0" i="0" strike="noStrike" cap="none" normalizeH="0" baseline="0" dirty="0" smtClean="0">
                <a:ln>
                  <a:noFill/>
                </a:ln>
                <a:effectLst/>
                <a:latin typeface="Book Antiqua" pitchFamily="18" charset="0"/>
                <a:ea typeface="Calibri" pitchFamily="34" charset="0"/>
                <a:cs typeface="Times New Roman" pitchFamily="18" charset="0"/>
              </a:rPr>
              <a:t>, M.</a:t>
            </a:r>
            <a:r>
              <a:rPr kumimoji="0" lang="en-US" sz="1500" b="0" i="0" strike="noStrike" cap="none" normalizeH="0" dirty="0" smtClean="0">
                <a:ln>
                  <a:noFill/>
                </a:ln>
                <a:effectLst/>
                <a:latin typeface="Book Antiqua" pitchFamily="18" charset="0"/>
                <a:ea typeface="Calibri" pitchFamily="34" charset="0"/>
                <a:cs typeface="Times New Roman" pitchFamily="18" charset="0"/>
              </a:rPr>
              <a:t> Langer,</a:t>
            </a:r>
            <a:r>
              <a:rPr kumimoji="0" lang="en-US" sz="1500" b="0" i="0" strike="noStrike" cap="none" normalizeH="0" baseline="0" dirty="0" smtClean="0">
                <a:ln>
                  <a:noFill/>
                </a:ln>
                <a:effectLst/>
                <a:latin typeface="Book Antiqua" pitchFamily="18" charset="0"/>
                <a:ea typeface="Calibri" pitchFamily="34" charset="0"/>
                <a:cs typeface="Times New Roman" pitchFamily="18" charset="0"/>
              </a:rPr>
              <a:t> and F</a:t>
            </a:r>
            <a:r>
              <a:rPr lang="en-US" sz="1500" dirty="0" smtClean="0">
                <a:latin typeface="Book Antiqua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lang="en-US" sz="1500" dirty="0" err="1" smtClean="0">
                <a:latin typeface="Book Antiqua" pitchFamily="18" charset="0"/>
                <a:ea typeface="Calibri" pitchFamily="34" charset="0"/>
                <a:cs typeface="Times New Roman" pitchFamily="18" charset="0"/>
              </a:rPr>
              <a:t>Peyrin</a:t>
            </a:r>
            <a:r>
              <a:rPr kumimoji="0" lang="en-US" sz="1500" b="0" i="0" strike="noStrike" cap="none" normalizeH="0" baseline="0" dirty="0" smtClean="0">
                <a:ln>
                  <a:noFill/>
                </a:ln>
                <a:effectLst/>
                <a:latin typeface="Book Antiqua" pitchFamily="18" charset="0"/>
                <a:ea typeface="Calibri" pitchFamily="34" charset="0"/>
                <a:cs typeface="Times New Roman" pitchFamily="18" charset="0"/>
              </a:rPr>
              <a:t>, “</a:t>
            </a:r>
            <a:r>
              <a:rPr kumimoji="0" lang="en-US" sz="1500" b="1" i="0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Book Antiqua" pitchFamily="18" charset="0"/>
                <a:ea typeface="Calibri" pitchFamily="34" charset="0"/>
                <a:cs typeface="Times New Roman" pitchFamily="18" charset="0"/>
              </a:rPr>
              <a:t>Non-linear iterative phase retrieval based on </a:t>
            </a:r>
            <a:r>
              <a:rPr kumimoji="0" lang="en-US" sz="1500" b="1" i="0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Book Antiqua" pitchFamily="18" charset="0"/>
                <a:ea typeface="Calibri" pitchFamily="34" charset="0"/>
                <a:cs typeface="Times New Roman" pitchFamily="18" charset="0"/>
              </a:rPr>
              <a:t>Frechet</a:t>
            </a:r>
            <a:r>
              <a:rPr kumimoji="0" lang="en-US" sz="1500" b="1" i="0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Book Antiqua" pitchFamily="18" charset="0"/>
                <a:ea typeface="Calibri" pitchFamily="34" charset="0"/>
                <a:cs typeface="Times New Roman" pitchFamily="18" charset="0"/>
              </a:rPr>
              <a:t> derivative</a:t>
            </a:r>
            <a:r>
              <a:rPr kumimoji="0" lang="en-US" sz="1500" b="0" i="0" strike="noStrike" cap="none" normalizeH="0" baseline="0" dirty="0" smtClean="0">
                <a:ln>
                  <a:noFill/>
                </a:ln>
                <a:effectLst/>
                <a:latin typeface="Book Antiqua" pitchFamily="18" charset="0"/>
                <a:ea typeface="Calibri" pitchFamily="34" charset="0"/>
                <a:cs typeface="Times New Roman" pitchFamily="18" charset="0"/>
              </a:rPr>
              <a:t>", </a:t>
            </a:r>
            <a:r>
              <a:rPr kumimoji="0" lang="en-US" sz="1500" b="0" i="1" strike="noStrike" cap="none" normalizeH="0" baseline="0" dirty="0" smtClean="0">
                <a:ln>
                  <a:noFill/>
                </a:ln>
                <a:effectLst/>
                <a:latin typeface="Book Antiqua" pitchFamily="18" charset="0"/>
                <a:ea typeface="Calibri" pitchFamily="34" charset="0"/>
                <a:cs typeface="Times New Roman" pitchFamily="18" charset="0"/>
              </a:rPr>
              <a:t>Optics EXPRESS</a:t>
            </a:r>
            <a:r>
              <a:rPr kumimoji="0" lang="en-US" sz="1500" b="0" i="0" strike="noStrike" cap="none" normalizeH="0" baseline="0" dirty="0" smtClean="0">
                <a:ln>
                  <a:noFill/>
                </a:ln>
                <a:effectLst/>
                <a:latin typeface="Book Antiqua" pitchFamily="18" charset="0"/>
                <a:ea typeface="Calibri" pitchFamily="34" charset="0"/>
                <a:cs typeface="Times New Roman" pitchFamily="18" charset="0"/>
              </a:rPr>
              <a:t>, vol. 19, No. 23, pp. 22809–22819, 2011. </a:t>
            </a:r>
            <a:endParaRPr kumimoji="0" lang="en-US" sz="1500" b="0" i="0" strike="noStrike" cap="none" normalizeH="0" baseline="0" dirty="0" smtClean="0">
              <a:ln>
                <a:noFill/>
              </a:ln>
              <a:effectLst/>
              <a:latin typeface="Book Antiqua" pitchFamily="18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tabLst>
                <a:tab pos="1849438" algn="l"/>
              </a:tabLst>
            </a:pPr>
            <a:r>
              <a:rPr lang="en-US" sz="1500" dirty="0" smtClean="0">
                <a:latin typeface="Book Antiqua" pitchFamily="18" charset="0"/>
                <a:ea typeface="Calibri" pitchFamily="34" charset="0"/>
                <a:cs typeface="Times New Roman" pitchFamily="18" charset="0"/>
              </a:rPr>
              <a:t>V. </a:t>
            </a:r>
            <a:r>
              <a:rPr lang="en-US" sz="1500" dirty="0" err="1" smtClean="0">
                <a:latin typeface="Book Antiqua" pitchFamily="18" charset="0"/>
                <a:ea typeface="Calibri" pitchFamily="34" charset="0"/>
                <a:cs typeface="Times New Roman" pitchFamily="18" charset="0"/>
              </a:rPr>
              <a:t>Davidoiu</a:t>
            </a:r>
            <a:r>
              <a:rPr lang="en-US" sz="1500" dirty="0" smtClean="0">
                <a:latin typeface="Book Antiqua" pitchFamily="18" charset="0"/>
                <a:ea typeface="Calibri" pitchFamily="34" charset="0"/>
                <a:cs typeface="Times New Roman" pitchFamily="18" charset="0"/>
              </a:rPr>
              <a:t>, B. </a:t>
            </a:r>
            <a:r>
              <a:rPr lang="en-US" sz="1500" dirty="0" err="1" smtClean="0">
                <a:latin typeface="Book Antiqua" pitchFamily="18" charset="0"/>
                <a:ea typeface="Calibri" pitchFamily="34" charset="0"/>
                <a:cs typeface="Times New Roman" pitchFamily="18" charset="0"/>
              </a:rPr>
              <a:t>Sixou</a:t>
            </a:r>
            <a:r>
              <a:rPr lang="en-US" sz="1500" dirty="0" smtClean="0">
                <a:latin typeface="Book Antiqua" pitchFamily="18" charset="0"/>
                <a:ea typeface="Calibri" pitchFamily="34" charset="0"/>
                <a:cs typeface="Times New Roman" pitchFamily="18" charset="0"/>
              </a:rPr>
              <a:t>, M. Langer, and F. </a:t>
            </a:r>
            <a:r>
              <a:rPr lang="en-US" sz="1500" dirty="0" err="1" smtClean="0">
                <a:latin typeface="Book Antiqua" pitchFamily="18" charset="0"/>
                <a:ea typeface="Calibri" pitchFamily="34" charset="0"/>
                <a:cs typeface="Times New Roman" pitchFamily="18" charset="0"/>
              </a:rPr>
              <a:t>Peyrin</a:t>
            </a:r>
            <a:r>
              <a:rPr lang="en-US" sz="1500" dirty="0" smtClean="0">
                <a:latin typeface="Book Antiqu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500" b="0" i="0" strike="noStrike" cap="none" normalizeH="0" baseline="0" dirty="0" smtClean="0">
                <a:ln>
                  <a:noFill/>
                </a:ln>
                <a:effectLst/>
                <a:latin typeface="Book Antiqua" pitchFamily="18" charset="0"/>
                <a:ea typeface="Calibri" pitchFamily="34" charset="0"/>
                <a:cs typeface="Times New Roman" pitchFamily="18" charset="0"/>
              </a:rPr>
              <a:t> , "</a:t>
            </a:r>
            <a:r>
              <a:rPr kumimoji="0" lang="en-US" sz="1500" b="1" i="0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Book Antiqua" pitchFamily="18" charset="0"/>
                <a:ea typeface="Calibri" pitchFamily="34" charset="0"/>
                <a:cs typeface="Times New Roman" pitchFamily="18" charset="0"/>
              </a:rPr>
              <a:t>Nonlinear phase retrieval and projection operator combined with iterative wavelet </a:t>
            </a:r>
            <a:r>
              <a:rPr kumimoji="0" lang="en-US" sz="1500" b="1" i="0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Book Antiqua" pitchFamily="18" charset="0"/>
                <a:ea typeface="Calibri" pitchFamily="34" charset="0"/>
                <a:cs typeface="Times New Roman" pitchFamily="18" charset="0"/>
              </a:rPr>
              <a:t>thresholding</a:t>
            </a:r>
            <a:r>
              <a:rPr kumimoji="0" lang="en-US" sz="1500" b="0" i="0" strike="noStrike" cap="none" normalizeH="0" baseline="0" dirty="0" smtClean="0">
                <a:ln>
                  <a:noFill/>
                </a:ln>
                <a:effectLst/>
                <a:latin typeface="Book Antiqua" pitchFamily="18" charset="0"/>
                <a:ea typeface="Calibri" pitchFamily="34" charset="0"/>
                <a:cs typeface="Times New Roman" pitchFamily="18" charset="0"/>
              </a:rPr>
              <a:t>", </a:t>
            </a:r>
            <a:r>
              <a:rPr kumimoji="0" lang="en-US" sz="1500" b="0" i="1" strike="noStrike" cap="none" normalizeH="0" baseline="0" dirty="0" smtClean="0">
                <a:ln>
                  <a:noFill/>
                </a:ln>
                <a:effectLst/>
                <a:latin typeface="Book Antiqua" pitchFamily="18" charset="0"/>
                <a:ea typeface="Calibri" pitchFamily="34" charset="0"/>
                <a:cs typeface="Times New Roman" pitchFamily="18" charset="0"/>
              </a:rPr>
              <a:t>IEEE Signal Processing Letters</a:t>
            </a:r>
            <a:r>
              <a:rPr kumimoji="0" lang="en-US" sz="1500" b="0" i="0" strike="noStrike" cap="none" normalizeH="0" baseline="0" dirty="0" smtClean="0">
                <a:ln>
                  <a:noFill/>
                </a:ln>
                <a:effectLst/>
                <a:latin typeface="Book Antiqua" pitchFamily="18" charset="0"/>
                <a:ea typeface="Calibri" pitchFamily="34" charset="0"/>
                <a:cs typeface="Times New Roman" pitchFamily="18" charset="0"/>
              </a:rPr>
              <a:t> , vol.19, No. 9, pp. 579 - 582 ,2012.</a:t>
            </a:r>
            <a:endParaRPr kumimoji="0" lang="en-US" sz="1500" b="0" i="0" strike="noStrike" cap="none" normalizeH="0" baseline="0" dirty="0" smtClean="0">
              <a:ln>
                <a:noFill/>
              </a:ln>
              <a:effectLst/>
              <a:latin typeface="Book Antiqua" pitchFamily="18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tabLst>
                <a:tab pos="1849438" algn="l"/>
              </a:tabLst>
            </a:pPr>
            <a:r>
              <a:rPr lang="en-US" sz="1500" dirty="0" smtClean="0">
                <a:latin typeface="Book Antiqua" pitchFamily="18" charset="0"/>
                <a:ea typeface="Calibri" pitchFamily="34" charset="0"/>
                <a:cs typeface="Times New Roman" pitchFamily="18" charset="0"/>
              </a:rPr>
              <a:t>B. </a:t>
            </a:r>
            <a:r>
              <a:rPr lang="en-US" sz="1500" dirty="0" err="1" smtClean="0">
                <a:latin typeface="Book Antiqua" pitchFamily="18" charset="0"/>
                <a:ea typeface="Calibri" pitchFamily="34" charset="0"/>
                <a:cs typeface="Times New Roman" pitchFamily="18" charset="0"/>
              </a:rPr>
              <a:t>Sixou</a:t>
            </a:r>
            <a:r>
              <a:rPr lang="en-US" sz="1500" dirty="0" smtClean="0">
                <a:latin typeface="Book Antiqua" pitchFamily="18" charset="0"/>
                <a:ea typeface="Calibri" pitchFamily="34" charset="0"/>
                <a:cs typeface="Times New Roman" pitchFamily="18" charset="0"/>
              </a:rPr>
              <a:t>, V. </a:t>
            </a:r>
            <a:r>
              <a:rPr lang="en-US" sz="1500" dirty="0" err="1" smtClean="0">
                <a:latin typeface="Book Antiqua" pitchFamily="18" charset="0"/>
                <a:ea typeface="Calibri" pitchFamily="34" charset="0"/>
                <a:cs typeface="Times New Roman" pitchFamily="18" charset="0"/>
              </a:rPr>
              <a:t>Davidoiu</a:t>
            </a:r>
            <a:r>
              <a:rPr lang="en-US" sz="1500" dirty="0" smtClean="0">
                <a:latin typeface="Book Antiqua" pitchFamily="18" charset="0"/>
                <a:ea typeface="Calibri" pitchFamily="34" charset="0"/>
                <a:cs typeface="Times New Roman" pitchFamily="18" charset="0"/>
              </a:rPr>
              <a:t>, M. Langer, and F. </a:t>
            </a:r>
            <a:r>
              <a:rPr lang="en-US" sz="1500" dirty="0" err="1" smtClean="0">
                <a:latin typeface="Book Antiqua" pitchFamily="18" charset="0"/>
                <a:ea typeface="Calibri" pitchFamily="34" charset="0"/>
                <a:cs typeface="Times New Roman" pitchFamily="18" charset="0"/>
              </a:rPr>
              <a:t>Peyrin</a:t>
            </a:r>
            <a:r>
              <a:rPr kumimoji="0" lang="en-US" sz="1500" b="0" i="0" strike="noStrike" cap="none" normalizeH="0" baseline="0" dirty="0" smtClean="0">
                <a:ln>
                  <a:noFill/>
                </a:ln>
                <a:effectLst/>
                <a:latin typeface="Book Antiqua" pitchFamily="18" charset="0"/>
                <a:ea typeface="Calibri" pitchFamily="34" charset="0"/>
                <a:cs typeface="Times New Roman" pitchFamily="18" charset="0"/>
              </a:rPr>
              <a:t>, "</a:t>
            </a:r>
            <a:r>
              <a:rPr kumimoji="0" lang="en-US" sz="1500" b="1" i="0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Book Antiqua" pitchFamily="18" charset="0"/>
                <a:ea typeface="Calibri" pitchFamily="34" charset="0"/>
                <a:cs typeface="CMBX12"/>
              </a:rPr>
              <a:t>Absorption and phase retrieval in phase contrast imaging with nonlinear </a:t>
            </a:r>
            <a:r>
              <a:rPr kumimoji="0" lang="en-US" sz="1500" b="1" i="0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Book Antiqua" pitchFamily="18" charset="0"/>
                <a:ea typeface="Calibri" pitchFamily="34" charset="0"/>
                <a:cs typeface="CMBX12"/>
              </a:rPr>
              <a:t>Tikhonov</a:t>
            </a:r>
            <a:r>
              <a:rPr kumimoji="0" lang="en-US" sz="1500" b="1" i="0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Book Antiqua" pitchFamily="18" charset="0"/>
                <a:ea typeface="Calibri" pitchFamily="34" charset="0"/>
                <a:cs typeface="CMBX12"/>
              </a:rPr>
              <a:t> regularization and joint </a:t>
            </a:r>
            <a:r>
              <a:rPr kumimoji="0" lang="en-US" sz="1500" b="1" i="0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Book Antiqua" pitchFamily="18" charset="0"/>
                <a:ea typeface="Calibri" pitchFamily="34" charset="0"/>
                <a:cs typeface="CMBX12"/>
              </a:rPr>
              <a:t>sparsity</a:t>
            </a:r>
            <a:r>
              <a:rPr kumimoji="0" lang="en-US" sz="1500" b="1" i="0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Book Antiqua" pitchFamily="18" charset="0"/>
                <a:ea typeface="Calibri" pitchFamily="34" charset="0"/>
                <a:cs typeface="CMBX12"/>
              </a:rPr>
              <a:t> constraint regularization</a:t>
            </a:r>
            <a:r>
              <a:rPr kumimoji="0" lang="en-US" sz="1500" b="0" i="0" strike="noStrike" cap="none" normalizeH="0" baseline="0" dirty="0" smtClean="0">
                <a:ln>
                  <a:noFill/>
                </a:ln>
                <a:effectLst/>
                <a:latin typeface="Book Antiqua" pitchFamily="18" charset="0"/>
                <a:ea typeface="Calibri" pitchFamily="34" charset="0"/>
                <a:cs typeface="Times New Roman" pitchFamily="18" charset="0"/>
              </a:rPr>
              <a:t>", </a:t>
            </a:r>
            <a:r>
              <a:rPr kumimoji="0" lang="en-US" sz="1500" b="0" i="1" strike="noStrike" cap="none" normalizeH="0" baseline="0" dirty="0" err="1" smtClean="0">
                <a:ln>
                  <a:noFill/>
                </a:ln>
                <a:effectLst/>
                <a:latin typeface="Book Antiqua" pitchFamily="18" charset="0"/>
                <a:ea typeface="Calibri" pitchFamily="34" charset="0"/>
                <a:cs typeface="Times New Roman" pitchFamily="18" charset="0"/>
              </a:rPr>
              <a:t>Invers</a:t>
            </a:r>
            <a:r>
              <a:rPr kumimoji="0" lang="en-US" sz="1500" b="0" i="1" strike="noStrike" cap="none" normalizeH="0" baseline="0" dirty="0" smtClean="0">
                <a:ln>
                  <a:noFill/>
                </a:ln>
                <a:effectLst/>
                <a:latin typeface="Book Antiqua" pitchFamily="18" charset="0"/>
                <a:ea typeface="Calibri" pitchFamily="34" charset="0"/>
                <a:cs typeface="Times New Roman" pitchFamily="18" charset="0"/>
              </a:rPr>
              <a:t> Problem and Imaging (IPI)</a:t>
            </a:r>
            <a:r>
              <a:rPr kumimoji="0" lang="en-US" sz="1500" b="0" i="0" strike="noStrike" cap="none" normalizeH="0" baseline="0" dirty="0" smtClean="0">
                <a:ln>
                  <a:noFill/>
                </a:ln>
                <a:effectLst/>
                <a:latin typeface="Book Antiqua" pitchFamily="18" charset="0"/>
                <a:ea typeface="Calibri" pitchFamily="34" charset="0"/>
                <a:cs typeface="Times New Roman" pitchFamily="18" charset="0"/>
              </a:rPr>
              <a:t>, accepted,</a:t>
            </a:r>
            <a:r>
              <a:rPr kumimoji="0" lang="en-US" sz="1500" b="0" i="0" strike="noStrike" cap="none" normalizeH="0" dirty="0" smtClean="0">
                <a:ln>
                  <a:noFill/>
                </a:ln>
                <a:effectLst/>
                <a:latin typeface="Book Antiqu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500" b="0" i="0" strike="noStrike" cap="none" normalizeH="0" baseline="0" dirty="0" smtClean="0">
                <a:ln>
                  <a:noFill/>
                </a:ln>
                <a:effectLst/>
                <a:latin typeface="Book Antiqua" pitchFamily="18" charset="0"/>
                <a:ea typeface="Calibri" pitchFamily="34" charset="0"/>
                <a:cs typeface="Times New Roman" pitchFamily="18" charset="0"/>
              </a:rPr>
              <a:t>2012. </a:t>
            </a:r>
            <a:r>
              <a:rPr kumimoji="0" lang="en-US" sz="1500" b="1" i="0" strike="noStrike" cap="none" normalizeH="0" baseline="0" dirty="0" smtClean="0">
                <a:ln>
                  <a:noFill/>
                </a:ln>
                <a:effectLst/>
                <a:latin typeface="Book Antiqua" pitchFamily="18" charset="0"/>
                <a:ea typeface="Calibri" pitchFamily="34" charset="0"/>
                <a:cs typeface="CMBX12"/>
              </a:rPr>
              <a:t> </a:t>
            </a:r>
            <a:endParaRPr kumimoji="0" lang="en-US" sz="1500" b="0" i="0" strike="noStrike" cap="none" normalizeH="0" baseline="0" dirty="0" smtClean="0">
              <a:ln>
                <a:noFill/>
              </a:ln>
              <a:effectLst/>
              <a:latin typeface="Book Antiqua" pitchFamily="18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tabLst>
                <a:tab pos="1849438" algn="l"/>
              </a:tabLst>
            </a:pPr>
            <a:r>
              <a:rPr lang="en-US" sz="1500" dirty="0" smtClean="0">
                <a:latin typeface="Book Antiqua" pitchFamily="18" charset="0"/>
                <a:ea typeface="Calibri" pitchFamily="34" charset="0"/>
                <a:cs typeface="Times New Roman" pitchFamily="18" charset="0"/>
              </a:rPr>
              <a:t>V. </a:t>
            </a:r>
            <a:r>
              <a:rPr lang="en-US" sz="1500" dirty="0" err="1" smtClean="0">
                <a:latin typeface="Book Antiqua" pitchFamily="18" charset="0"/>
                <a:ea typeface="Calibri" pitchFamily="34" charset="0"/>
                <a:cs typeface="Times New Roman" pitchFamily="18" charset="0"/>
              </a:rPr>
              <a:t>Davidoiu</a:t>
            </a:r>
            <a:r>
              <a:rPr lang="en-US" sz="1500" dirty="0" smtClean="0">
                <a:latin typeface="Book Antiqua" pitchFamily="18" charset="0"/>
                <a:ea typeface="Calibri" pitchFamily="34" charset="0"/>
                <a:cs typeface="Times New Roman" pitchFamily="18" charset="0"/>
              </a:rPr>
              <a:t>, B. </a:t>
            </a:r>
            <a:r>
              <a:rPr lang="en-US" sz="1500" dirty="0" err="1" smtClean="0">
                <a:latin typeface="Book Antiqua" pitchFamily="18" charset="0"/>
                <a:ea typeface="Calibri" pitchFamily="34" charset="0"/>
                <a:cs typeface="Times New Roman" pitchFamily="18" charset="0"/>
              </a:rPr>
              <a:t>Sixou</a:t>
            </a:r>
            <a:r>
              <a:rPr lang="en-US" sz="1500" dirty="0" smtClean="0">
                <a:latin typeface="Book Antiqua" pitchFamily="18" charset="0"/>
                <a:ea typeface="Calibri" pitchFamily="34" charset="0"/>
                <a:cs typeface="Times New Roman" pitchFamily="18" charset="0"/>
              </a:rPr>
              <a:t>, M. Langer, and F. </a:t>
            </a:r>
            <a:r>
              <a:rPr lang="en-US" sz="1500" dirty="0" err="1" smtClean="0">
                <a:latin typeface="Book Antiqua" pitchFamily="18" charset="0"/>
                <a:ea typeface="Calibri" pitchFamily="34" charset="0"/>
                <a:cs typeface="Times New Roman" pitchFamily="18" charset="0"/>
              </a:rPr>
              <a:t>Peyrin</a:t>
            </a:r>
            <a:r>
              <a:rPr kumimoji="0" lang="en-US" sz="1500" b="0" i="0" strike="noStrike" cap="none" normalizeH="0" baseline="0" dirty="0" smtClean="0">
                <a:ln>
                  <a:noFill/>
                </a:ln>
                <a:effectLst/>
                <a:latin typeface="Book Antiqua" pitchFamily="18" charset="0"/>
                <a:ea typeface="Calibri" pitchFamily="34" charset="0"/>
                <a:cs typeface="Times New Roman" pitchFamily="18" charset="0"/>
              </a:rPr>
              <a:t>, "</a:t>
            </a:r>
            <a:r>
              <a:rPr kumimoji="0" lang="en-US" sz="1500" b="1" i="0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Book Antiqua" pitchFamily="18" charset="0"/>
                <a:ea typeface="Calibri" pitchFamily="34" charset="0"/>
                <a:cs typeface="NimbusRomNo9L-Regu"/>
              </a:rPr>
              <a:t>Comparison of nonlinear approaches for the phase retrieval problem involving regularizations with </a:t>
            </a:r>
            <a:r>
              <a:rPr kumimoji="0" lang="en-US" sz="1500" b="1" i="0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Book Antiqua" pitchFamily="18" charset="0"/>
                <a:ea typeface="Calibri" pitchFamily="34" charset="0"/>
                <a:cs typeface="NimbusRomNo9L-Regu"/>
              </a:rPr>
              <a:t>sparsity</a:t>
            </a:r>
            <a:r>
              <a:rPr kumimoji="0" lang="en-US" sz="1500" b="1" i="0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Book Antiqua" pitchFamily="18" charset="0"/>
                <a:ea typeface="Calibri" pitchFamily="34" charset="0"/>
                <a:cs typeface="NimbusRomNo9L-Regu"/>
              </a:rPr>
              <a:t> constraints</a:t>
            </a:r>
            <a:r>
              <a:rPr kumimoji="0" lang="en-US" sz="1500" b="0" i="0" strike="noStrike" cap="none" normalizeH="0" baseline="0" dirty="0" smtClean="0">
                <a:ln>
                  <a:noFill/>
                </a:ln>
                <a:effectLst/>
                <a:latin typeface="Book Antiqua" pitchFamily="18" charset="0"/>
                <a:ea typeface="Calibri" pitchFamily="34" charset="0"/>
                <a:cs typeface="Times New Roman" pitchFamily="18" charset="0"/>
              </a:rPr>
              <a:t>", </a:t>
            </a:r>
            <a:r>
              <a:rPr kumimoji="0" lang="en-US" sz="1500" b="0" i="1" strike="noStrike" cap="none" normalizeH="0" baseline="0" dirty="0" smtClean="0">
                <a:ln>
                  <a:noFill/>
                </a:ln>
                <a:effectLst/>
                <a:latin typeface="Book Antiqua" pitchFamily="18" charset="0"/>
                <a:ea typeface="Calibri" pitchFamily="34" charset="0"/>
                <a:cs typeface="Times New Roman" pitchFamily="18" charset="0"/>
              </a:rPr>
              <a:t>IEEE Image Processing, submitted</a:t>
            </a:r>
            <a:r>
              <a:rPr kumimoji="0" lang="en-US" sz="1500" b="0" i="0" strike="noStrike" cap="none" normalizeH="0" baseline="0" dirty="0" smtClean="0">
                <a:ln>
                  <a:noFill/>
                </a:ln>
                <a:effectLst/>
                <a:latin typeface="Book Antiqua" pitchFamily="18" charset="0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en-US" sz="1500" b="1" i="0" strike="noStrike" cap="none" normalizeH="0" baseline="0" dirty="0" smtClean="0">
                <a:ln>
                  <a:noFill/>
                </a:ln>
                <a:effectLst/>
                <a:latin typeface="Book Antiqua" pitchFamily="18" charset="0"/>
                <a:ea typeface="Calibri" pitchFamily="34" charset="0"/>
                <a:cs typeface="CMBX12"/>
              </a:rPr>
              <a:t> </a:t>
            </a:r>
            <a:endParaRPr kumimoji="0" lang="en-US" sz="1500" b="0" i="0" strike="noStrike" cap="none" normalizeH="0" baseline="0" dirty="0" smtClean="0">
              <a:ln>
                <a:noFill/>
              </a:ln>
              <a:effectLst/>
              <a:latin typeface="Book Antiqua" pitchFamily="18" charset="0"/>
              <a:cs typeface="Arial" pitchFamily="34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tabLst>
                <a:tab pos="1849438" algn="l"/>
              </a:tabLst>
            </a:pPr>
            <a:r>
              <a:rPr lang="en-US" sz="1500" dirty="0" smtClean="0">
                <a:latin typeface="Book Antiqua" pitchFamily="18" charset="0"/>
                <a:ea typeface="Calibri" pitchFamily="34" charset="0"/>
                <a:cs typeface="Times New Roman" pitchFamily="18" charset="0"/>
              </a:rPr>
              <a:t>B. </a:t>
            </a:r>
            <a:r>
              <a:rPr lang="en-US" sz="1500" dirty="0" err="1" smtClean="0">
                <a:latin typeface="Book Antiqua" pitchFamily="18" charset="0"/>
                <a:ea typeface="Calibri" pitchFamily="34" charset="0"/>
                <a:cs typeface="Times New Roman" pitchFamily="18" charset="0"/>
              </a:rPr>
              <a:t>Sixou</a:t>
            </a:r>
            <a:r>
              <a:rPr lang="en-US" sz="1500" dirty="0" smtClean="0">
                <a:latin typeface="Book Antiqua" pitchFamily="18" charset="0"/>
                <a:ea typeface="Calibri" pitchFamily="34" charset="0"/>
                <a:cs typeface="Times New Roman" pitchFamily="18" charset="0"/>
              </a:rPr>
              <a:t>, V. </a:t>
            </a:r>
            <a:r>
              <a:rPr lang="en-US" sz="1500" dirty="0" err="1" smtClean="0">
                <a:latin typeface="Book Antiqua" pitchFamily="18" charset="0"/>
                <a:ea typeface="Calibri" pitchFamily="34" charset="0"/>
                <a:cs typeface="Times New Roman" pitchFamily="18" charset="0"/>
              </a:rPr>
              <a:t>Davidoiu</a:t>
            </a:r>
            <a:r>
              <a:rPr lang="en-US" sz="1500" dirty="0" smtClean="0">
                <a:latin typeface="Book Antiqua" pitchFamily="18" charset="0"/>
                <a:ea typeface="Calibri" pitchFamily="34" charset="0"/>
                <a:cs typeface="Times New Roman" pitchFamily="18" charset="0"/>
              </a:rPr>
              <a:t>, M. Langer, and F. </a:t>
            </a:r>
            <a:r>
              <a:rPr lang="en-US" sz="1500" dirty="0" err="1" smtClean="0">
                <a:latin typeface="Book Antiqua" pitchFamily="18" charset="0"/>
                <a:ea typeface="Calibri" pitchFamily="34" charset="0"/>
                <a:cs typeface="Times New Roman" pitchFamily="18" charset="0"/>
              </a:rPr>
              <a:t>Peyrin</a:t>
            </a:r>
            <a:r>
              <a:rPr kumimoji="0" lang="en-US" sz="1500" b="0" i="0" strike="noStrike" cap="none" normalizeH="0" baseline="0" dirty="0" smtClean="0">
                <a:ln>
                  <a:noFill/>
                </a:ln>
                <a:effectLst/>
                <a:latin typeface="Book Antiqua" pitchFamily="18" charset="0"/>
                <a:ea typeface="Calibri" pitchFamily="34" charset="0"/>
                <a:cs typeface="Times New Roman" pitchFamily="18" charset="0"/>
              </a:rPr>
              <a:t>, “</a:t>
            </a:r>
            <a:r>
              <a:rPr lang="en-US" sz="1500" b="1" dirty="0" smtClean="0">
                <a:solidFill>
                  <a:schemeClr val="tx2"/>
                </a:solidFill>
                <a:latin typeface="Book Antiqua" pitchFamily="18" charset="0"/>
              </a:rPr>
              <a:t>Non-linear phase retrieval from Fresnel diffraction patterns using </a:t>
            </a:r>
            <a:r>
              <a:rPr lang="en-US" sz="1500" b="1" dirty="0" err="1" smtClean="0">
                <a:solidFill>
                  <a:schemeClr val="tx2"/>
                </a:solidFill>
                <a:latin typeface="Book Antiqua" pitchFamily="18" charset="0"/>
              </a:rPr>
              <a:t>Fréchet</a:t>
            </a:r>
            <a:r>
              <a:rPr lang="en-US" sz="1500" b="1" dirty="0" smtClean="0">
                <a:solidFill>
                  <a:schemeClr val="tx2"/>
                </a:solidFill>
                <a:latin typeface="Book Antiqua" pitchFamily="18" charset="0"/>
              </a:rPr>
              <a:t> derivative</a:t>
            </a:r>
            <a:r>
              <a:rPr kumimoji="0" lang="en-US" sz="1500" b="0" i="0" strike="noStrike" cap="none" normalizeH="0" baseline="0" dirty="0" smtClean="0">
                <a:ln>
                  <a:noFill/>
                </a:ln>
                <a:effectLst/>
                <a:latin typeface="Book Antiqua" pitchFamily="18" charset="0"/>
                <a:ea typeface="Calibri" pitchFamily="34" charset="0"/>
                <a:cs typeface="Times New Roman" pitchFamily="18" charset="0"/>
              </a:rPr>
              <a:t>", </a:t>
            </a:r>
            <a:r>
              <a:rPr kumimoji="0" lang="en-US" sz="1500" b="0" i="1" strike="noStrike" cap="none" normalizeH="0" baseline="0" dirty="0" smtClean="0">
                <a:ln>
                  <a:noFill/>
                </a:ln>
                <a:effectLst/>
                <a:latin typeface="Book Antiqua" pitchFamily="18" charset="0"/>
                <a:ea typeface="Calibri" pitchFamily="34" charset="0"/>
                <a:cs typeface="Times New Roman" pitchFamily="18" charset="0"/>
              </a:rPr>
              <a:t>IEEE International Symposium on Biomedical Imaging - ISBI2011</a:t>
            </a:r>
            <a:r>
              <a:rPr kumimoji="0" lang="en-US" sz="1500" b="0" i="0" strike="noStrike" cap="none" normalizeH="0" baseline="0" dirty="0" smtClean="0">
                <a:ln>
                  <a:noFill/>
                </a:ln>
                <a:effectLst/>
                <a:latin typeface="Book Antiqua" pitchFamily="18" charset="0"/>
                <a:ea typeface="Calibri" pitchFamily="34" charset="0"/>
                <a:cs typeface="Times New Roman" pitchFamily="18" charset="0"/>
              </a:rPr>
              <a:t>, Chicago, USA, pp. 1370–1373, 2011.</a:t>
            </a:r>
            <a:endParaRPr kumimoji="0" lang="en-US" sz="1500" b="0" i="0" strike="noStrike" cap="none" normalizeH="0" baseline="0" dirty="0" smtClean="0">
              <a:ln>
                <a:noFill/>
              </a:ln>
              <a:effectLst/>
              <a:latin typeface="Book Antiqua" pitchFamily="18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tabLst>
                <a:tab pos="1849438" algn="l"/>
              </a:tabLst>
            </a:pPr>
            <a:r>
              <a:rPr lang="en-US" sz="1500" dirty="0" smtClean="0">
                <a:latin typeface="Book Antiqua" pitchFamily="18" charset="0"/>
                <a:ea typeface="Calibri" pitchFamily="34" charset="0"/>
                <a:cs typeface="Times New Roman" pitchFamily="18" charset="0"/>
              </a:rPr>
              <a:t>V. </a:t>
            </a:r>
            <a:r>
              <a:rPr lang="en-US" sz="1500" dirty="0" err="1" smtClean="0">
                <a:latin typeface="Book Antiqua" pitchFamily="18" charset="0"/>
                <a:ea typeface="Calibri" pitchFamily="34" charset="0"/>
                <a:cs typeface="Times New Roman" pitchFamily="18" charset="0"/>
              </a:rPr>
              <a:t>Davidoiu</a:t>
            </a:r>
            <a:r>
              <a:rPr lang="en-US" sz="1500" dirty="0" smtClean="0">
                <a:latin typeface="Book Antiqua" pitchFamily="18" charset="0"/>
                <a:ea typeface="Calibri" pitchFamily="34" charset="0"/>
                <a:cs typeface="Times New Roman" pitchFamily="18" charset="0"/>
              </a:rPr>
              <a:t>, B. </a:t>
            </a:r>
            <a:r>
              <a:rPr lang="en-US" sz="1500" dirty="0" err="1" smtClean="0">
                <a:latin typeface="Book Antiqua" pitchFamily="18" charset="0"/>
                <a:ea typeface="Calibri" pitchFamily="34" charset="0"/>
                <a:cs typeface="Times New Roman" pitchFamily="18" charset="0"/>
              </a:rPr>
              <a:t>Sixou</a:t>
            </a:r>
            <a:r>
              <a:rPr lang="en-US" sz="1500" dirty="0" smtClean="0">
                <a:latin typeface="Book Antiqua" pitchFamily="18" charset="0"/>
                <a:ea typeface="Calibri" pitchFamily="34" charset="0"/>
                <a:cs typeface="Times New Roman" pitchFamily="18" charset="0"/>
              </a:rPr>
              <a:t>, M. Langer, and F. </a:t>
            </a:r>
            <a:r>
              <a:rPr lang="en-US" sz="1500" dirty="0" err="1" smtClean="0">
                <a:latin typeface="Book Antiqua" pitchFamily="18" charset="0"/>
                <a:ea typeface="Calibri" pitchFamily="34" charset="0"/>
                <a:cs typeface="Times New Roman" pitchFamily="18" charset="0"/>
              </a:rPr>
              <a:t>Peyrin</a:t>
            </a:r>
            <a:r>
              <a:rPr kumimoji="0" lang="en-US" sz="1500" b="0" i="0" strike="noStrike" cap="none" normalizeH="0" baseline="0" dirty="0" smtClean="0">
                <a:ln>
                  <a:noFill/>
                </a:ln>
                <a:effectLst/>
                <a:latin typeface="Book Antiqua" pitchFamily="18" charset="0"/>
                <a:ea typeface="Calibri" pitchFamily="34" charset="0"/>
                <a:cs typeface="Times New Roman" pitchFamily="18" charset="0"/>
              </a:rPr>
              <a:t>, ”</a:t>
            </a:r>
            <a:r>
              <a:rPr kumimoji="0" lang="fr-FR" sz="1500" b="1" i="0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Book Antiqua" pitchFamily="18" charset="0"/>
                <a:ea typeface="Calibri" pitchFamily="34" charset="0"/>
                <a:cs typeface="Times New Roman" pitchFamily="18" charset="0"/>
              </a:rPr>
              <a:t>Restitution</a:t>
            </a:r>
            <a:r>
              <a:rPr kumimoji="0" lang="fr-FR" sz="1500" b="1" i="0" strike="noStrike" cap="none" normalizeH="0" dirty="0" smtClean="0">
                <a:ln>
                  <a:noFill/>
                </a:ln>
                <a:solidFill>
                  <a:schemeClr val="tx2"/>
                </a:solidFill>
                <a:effectLst/>
                <a:latin typeface="Book Antiqua" pitchFamily="18" charset="0"/>
                <a:ea typeface="Calibri" pitchFamily="34" charset="0"/>
                <a:cs typeface="Times New Roman" pitchFamily="18" charset="0"/>
              </a:rPr>
              <a:t> de phase par seuillage itératif en ondelettes</a:t>
            </a:r>
            <a:r>
              <a:rPr kumimoji="0" lang="en-US" sz="1500" b="0" i="0" strike="noStrike" cap="none" normalizeH="0" baseline="0" dirty="0" smtClean="0">
                <a:ln>
                  <a:noFill/>
                </a:ln>
                <a:effectLst/>
                <a:latin typeface="Book Antiqua" pitchFamily="18" charset="0"/>
                <a:ea typeface="Calibri" pitchFamily="34" charset="0"/>
                <a:cs typeface="Times New Roman" pitchFamily="18" charset="0"/>
              </a:rPr>
              <a:t>”, </a:t>
            </a:r>
            <a:r>
              <a:rPr kumimoji="0" lang="en-US" sz="1500" b="0" i="1" strike="noStrike" cap="none" normalizeH="0" baseline="0" dirty="0" smtClean="0">
                <a:ln>
                  <a:noFill/>
                </a:ln>
                <a:effectLst/>
                <a:latin typeface="Book Antiqua" pitchFamily="18" charset="0"/>
                <a:ea typeface="Calibri" pitchFamily="34" charset="0"/>
                <a:cs typeface="Times New Roman" pitchFamily="18" charset="0"/>
              </a:rPr>
              <a:t>GRETSI</a:t>
            </a:r>
            <a:r>
              <a:rPr kumimoji="0" lang="en-US" sz="1500" b="0" i="0" strike="noStrike" cap="none" normalizeH="0" baseline="0" dirty="0" smtClean="0">
                <a:ln>
                  <a:noFill/>
                </a:ln>
                <a:effectLst/>
                <a:latin typeface="Book Antiqua" pitchFamily="18" charset="0"/>
                <a:ea typeface="Calibri" pitchFamily="34" charset="0"/>
                <a:cs typeface="Times New Roman" pitchFamily="18" charset="0"/>
              </a:rPr>
              <a:t>, Bordeaux, 2011.</a:t>
            </a:r>
            <a:endParaRPr kumimoji="0" lang="en-US" sz="1500" b="0" i="0" strike="noStrike" cap="none" normalizeH="0" baseline="0" dirty="0" smtClean="0">
              <a:ln>
                <a:noFill/>
              </a:ln>
              <a:effectLst/>
              <a:latin typeface="Book Antiqua" pitchFamily="18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tabLst>
                <a:tab pos="1849438" algn="l"/>
              </a:tabLst>
            </a:pPr>
            <a:r>
              <a:rPr lang="en-US" sz="1500" dirty="0" smtClean="0">
                <a:latin typeface="Book Antiqua" pitchFamily="18" charset="0"/>
                <a:ea typeface="Calibri" pitchFamily="34" charset="0"/>
                <a:cs typeface="Times New Roman" pitchFamily="18" charset="0"/>
              </a:rPr>
              <a:t>B. </a:t>
            </a:r>
            <a:r>
              <a:rPr lang="en-US" sz="1500" dirty="0" err="1" smtClean="0">
                <a:latin typeface="Book Antiqua" pitchFamily="18" charset="0"/>
                <a:ea typeface="Calibri" pitchFamily="34" charset="0"/>
                <a:cs typeface="Times New Roman" pitchFamily="18" charset="0"/>
              </a:rPr>
              <a:t>Sixou</a:t>
            </a:r>
            <a:r>
              <a:rPr lang="en-US" sz="1500" dirty="0" smtClean="0">
                <a:latin typeface="Book Antiqua" pitchFamily="18" charset="0"/>
                <a:ea typeface="Calibri" pitchFamily="34" charset="0"/>
                <a:cs typeface="Times New Roman" pitchFamily="18" charset="0"/>
              </a:rPr>
              <a:t>, V. </a:t>
            </a:r>
            <a:r>
              <a:rPr lang="en-US" sz="1500" dirty="0" err="1" smtClean="0">
                <a:latin typeface="Book Antiqua" pitchFamily="18" charset="0"/>
                <a:ea typeface="Calibri" pitchFamily="34" charset="0"/>
                <a:cs typeface="Times New Roman" pitchFamily="18" charset="0"/>
              </a:rPr>
              <a:t>Davidoiu</a:t>
            </a:r>
            <a:r>
              <a:rPr lang="en-US" sz="1500" dirty="0" smtClean="0">
                <a:latin typeface="Book Antiqua" pitchFamily="18" charset="0"/>
                <a:ea typeface="Calibri" pitchFamily="34" charset="0"/>
                <a:cs typeface="Times New Roman" pitchFamily="18" charset="0"/>
              </a:rPr>
              <a:t>, M. Langer, and F. </a:t>
            </a:r>
            <a:r>
              <a:rPr lang="en-US" sz="1500" dirty="0" err="1" smtClean="0">
                <a:latin typeface="Book Antiqua" pitchFamily="18" charset="0"/>
                <a:ea typeface="Calibri" pitchFamily="34" charset="0"/>
                <a:cs typeface="Times New Roman" pitchFamily="18" charset="0"/>
              </a:rPr>
              <a:t>Peyrin</a:t>
            </a:r>
            <a:r>
              <a:rPr kumimoji="0" lang="en-US" sz="1500" b="0" i="0" strike="noStrike" cap="none" normalizeH="0" baseline="0" dirty="0" smtClean="0">
                <a:ln>
                  <a:noFill/>
                </a:ln>
                <a:effectLst/>
                <a:latin typeface="Book Antiqua" pitchFamily="18" charset="0"/>
                <a:ea typeface="Calibri" pitchFamily="34" charset="0"/>
                <a:cs typeface="Times New Roman" pitchFamily="18" charset="0"/>
              </a:rPr>
              <a:t>, “</a:t>
            </a:r>
            <a:r>
              <a:rPr kumimoji="0" lang="en-US" sz="1500" b="1" i="0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Book Antiqua" pitchFamily="18" charset="0"/>
                <a:ea typeface="@Arial Unicode MS"/>
                <a:cs typeface="@Arial Unicode MS"/>
              </a:rPr>
              <a:t>Absorption and phase retrieval in phase</a:t>
            </a:r>
            <a:r>
              <a:rPr kumimoji="0" lang="en-US" sz="1500" b="1" i="0" strike="noStrike" cap="none" normalizeH="0" dirty="0" smtClean="0">
                <a:ln>
                  <a:noFill/>
                </a:ln>
                <a:solidFill>
                  <a:schemeClr val="tx2"/>
                </a:solidFill>
                <a:effectLst/>
                <a:latin typeface="Book Antiqua" pitchFamily="18" charset="0"/>
                <a:ea typeface="@Arial Unicode MS"/>
                <a:cs typeface="@Arial Unicode MS"/>
              </a:rPr>
              <a:t> contrast imaging with non linear </a:t>
            </a:r>
            <a:r>
              <a:rPr lang="en-US" sz="1500" b="1" dirty="0" err="1" smtClean="0">
                <a:solidFill>
                  <a:schemeClr val="tx2"/>
                </a:solidFill>
                <a:latin typeface="Book Antiqua" pitchFamily="18" charset="0"/>
                <a:ea typeface="@Arial Unicode MS"/>
                <a:cs typeface="@Arial Unicode MS"/>
              </a:rPr>
              <a:t>T</a:t>
            </a:r>
            <a:r>
              <a:rPr kumimoji="0" lang="en-US" sz="1500" b="1" i="0" strike="noStrike" cap="none" normalizeH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Book Antiqua" pitchFamily="18" charset="0"/>
                <a:ea typeface="@Arial Unicode MS"/>
                <a:cs typeface="@Arial Unicode MS"/>
              </a:rPr>
              <a:t>ikhonov</a:t>
            </a:r>
            <a:r>
              <a:rPr kumimoji="0" lang="en-US" sz="1500" b="1" i="0" strike="noStrike" cap="none" normalizeH="0" dirty="0" smtClean="0">
                <a:ln>
                  <a:noFill/>
                </a:ln>
                <a:solidFill>
                  <a:schemeClr val="tx2"/>
                </a:solidFill>
                <a:effectLst/>
                <a:latin typeface="Book Antiqua" pitchFamily="18" charset="0"/>
                <a:ea typeface="@Arial Unicode MS"/>
                <a:cs typeface="@Arial Unicode MS"/>
              </a:rPr>
              <a:t> regularization</a:t>
            </a:r>
            <a:r>
              <a:rPr kumimoji="0" lang="en-US" sz="1500" b="0" i="0" strike="noStrike" cap="none" normalizeH="0" baseline="0" dirty="0" smtClean="0">
                <a:ln>
                  <a:noFill/>
                </a:ln>
                <a:effectLst/>
                <a:latin typeface="Book Antiqua" pitchFamily="18" charset="0"/>
                <a:ea typeface="Calibri" pitchFamily="34" charset="0"/>
                <a:cs typeface="Times New Roman" pitchFamily="18" charset="0"/>
              </a:rPr>
              <a:t>", </a:t>
            </a:r>
            <a:r>
              <a:rPr kumimoji="0" lang="en-US" sz="1500" b="0" i="1" strike="noStrike" cap="none" normalizeH="0" baseline="0" dirty="0" smtClean="0">
                <a:ln>
                  <a:noFill/>
                </a:ln>
                <a:effectLst/>
                <a:latin typeface="Book Antiqua" pitchFamily="18" charset="0"/>
                <a:ea typeface="Calibri" pitchFamily="34" charset="0"/>
                <a:cs typeface="Times New Roman" pitchFamily="18" charset="0"/>
              </a:rPr>
              <a:t>New Computational Methods for Inverse Problems 2012, Paris, France</a:t>
            </a:r>
            <a:r>
              <a:rPr kumimoji="0" lang="en-US" sz="1500" b="0" i="0" strike="noStrike" cap="none" normalizeH="0" baseline="0" dirty="0" smtClean="0">
                <a:ln>
                  <a:noFill/>
                </a:ln>
                <a:effectLst/>
                <a:latin typeface="Book Antiqua" pitchFamily="18" charset="0"/>
                <a:ea typeface="Calibri" pitchFamily="34" charset="0"/>
                <a:cs typeface="Times New Roman" pitchFamily="18" charset="0"/>
              </a:rPr>
              <a:t>, 2012. </a:t>
            </a:r>
            <a:endParaRPr kumimoji="0" lang="en-US" sz="1500" b="0" i="0" strike="noStrike" cap="none" normalizeH="0" baseline="0" dirty="0" smtClean="0">
              <a:ln>
                <a:noFill/>
              </a:ln>
              <a:effectLst/>
              <a:latin typeface="Book Antiqua" pitchFamily="18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tabLst>
                <a:tab pos="1849438" algn="l"/>
              </a:tabLst>
            </a:pPr>
            <a:r>
              <a:rPr kumimoji="0" lang="en-US" sz="1500" b="0" i="0" strike="noStrike" cap="none" normalizeH="0" baseline="0" dirty="0" smtClean="0">
                <a:ln>
                  <a:noFill/>
                </a:ln>
                <a:effectLst/>
                <a:latin typeface="Book Antiqu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500" dirty="0" smtClean="0">
                <a:latin typeface="Book Antiqua" pitchFamily="18" charset="0"/>
                <a:ea typeface="Calibri" pitchFamily="34" charset="0"/>
                <a:cs typeface="Times New Roman" pitchFamily="18" charset="0"/>
              </a:rPr>
              <a:t>V. </a:t>
            </a:r>
            <a:r>
              <a:rPr lang="en-US" sz="1500" dirty="0" err="1" smtClean="0">
                <a:latin typeface="Book Antiqua" pitchFamily="18" charset="0"/>
                <a:ea typeface="Calibri" pitchFamily="34" charset="0"/>
                <a:cs typeface="Times New Roman" pitchFamily="18" charset="0"/>
              </a:rPr>
              <a:t>Davidoiu</a:t>
            </a:r>
            <a:r>
              <a:rPr lang="en-US" sz="1500" dirty="0" smtClean="0">
                <a:latin typeface="Book Antiqua" pitchFamily="18" charset="0"/>
                <a:ea typeface="Calibri" pitchFamily="34" charset="0"/>
                <a:cs typeface="Times New Roman" pitchFamily="18" charset="0"/>
              </a:rPr>
              <a:t>, B. </a:t>
            </a:r>
            <a:r>
              <a:rPr lang="en-US" sz="1500" dirty="0" err="1" smtClean="0">
                <a:latin typeface="Book Antiqua" pitchFamily="18" charset="0"/>
                <a:ea typeface="Calibri" pitchFamily="34" charset="0"/>
                <a:cs typeface="Times New Roman" pitchFamily="18" charset="0"/>
              </a:rPr>
              <a:t>Sixou</a:t>
            </a:r>
            <a:r>
              <a:rPr lang="en-US" sz="1500" dirty="0" smtClean="0">
                <a:latin typeface="Book Antiqua" pitchFamily="18" charset="0"/>
                <a:ea typeface="Calibri" pitchFamily="34" charset="0"/>
                <a:cs typeface="Times New Roman" pitchFamily="18" charset="0"/>
              </a:rPr>
              <a:t>, M. Langer, and F. </a:t>
            </a:r>
            <a:r>
              <a:rPr lang="en-US" sz="1500" dirty="0" err="1" smtClean="0">
                <a:latin typeface="Book Antiqua" pitchFamily="18" charset="0"/>
                <a:ea typeface="Calibri" pitchFamily="34" charset="0"/>
                <a:cs typeface="Times New Roman" pitchFamily="18" charset="0"/>
              </a:rPr>
              <a:t>Peyrin</a:t>
            </a:r>
            <a:r>
              <a:rPr lang="en-US" sz="1500" dirty="0" smtClean="0">
                <a:latin typeface="Book Antiqua" pitchFamily="18" charset="0"/>
                <a:ea typeface="Calibri" pitchFamily="34" charset="0"/>
                <a:cs typeface="Times New Roman" pitchFamily="18" charset="0"/>
              </a:rPr>
              <a:t>,</a:t>
            </a:r>
            <a:r>
              <a:rPr kumimoji="0" lang="en-US" sz="1500" b="0" i="0" strike="noStrike" cap="none" normalizeH="0" baseline="0" dirty="0" smtClean="0">
                <a:ln>
                  <a:noFill/>
                </a:ln>
                <a:effectLst/>
                <a:latin typeface="Book Antiqua" pitchFamily="18" charset="0"/>
                <a:ea typeface="Calibri" pitchFamily="34" charset="0"/>
                <a:cs typeface="Times New Roman" pitchFamily="18" charset="0"/>
              </a:rPr>
              <a:t> ”</a:t>
            </a:r>
            <a:r>
              <a:rPr kumimoji="0" lang="en-US" sz="1500" b="1" i="0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Book Antiqua" pitchFamily="18" charset="0"/>
                <a:ea typeface="Calibri" pitchFamily="34" charset="0"/>
                <a:cs typeface="Times New Roman" pitchFamily="18" charset="0"/>
              </a:rPr>
              <a:t>Non-linear</a:t>
            </a:r>
            <a:r>
              <a:rPr kumimoji="0" lang="en-US" sz="1500" b="1" i="0" strike="noStrike" cap="none" normalizeH="0" dirty="0" smtClean="0">
                <a:ln>
                  <a:noFill/>
                </a:ln>
                <a:solidFill>
                  <a:schemeClr val="tx2"/>
                </a:solidFill>
                <a:effectLst/>
                <a:latin typeface="Book Antiqua" pitchFamily="18" charset="0"/>
                <a:ea typeface="Calibri" pitchFamily="34" charset="0"/>
                <a:cs typeface="Times New Roman" pitchFamily="18" charset="0"/>
              </a:rPr>
              <a:t> iterative phase retrieval based on </a:t>
            </a:r>
            <a:r>
              <a:rPr kumimoji="0" lang="en-US" sz="1500" b="1" i="0" strike="noStrike" cap="none" normalizeH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Book Antiqua" pitchFamily="18" charset="0"/>
                <a:ea typeface="Calibri" pitchFamily="34" charset="0"/>
                <a:cs typeface="Times New Roman" pitchFamily="18" charset="0"/>
              </a:rPr>
              <a:t>Frechet</a:t>
            </a:r>
            <a:r>
              <a:rPr kumimoji="0" lang="en-US" sz="1500" b="1" i="0" strike="noStrike" cap="none" normalizeH="0" dirty="0" smtClean="0">
                <a:ln>
                  <a:noFill/>
                </a:ln>
                <a:solidFill>
                  <a:schemeClr val="tx2"/>
                </a:solidFill>
                <a:effectLst/>
                <a:latin typeface="Book Antiqua" pitchFamily="18" charset="0"/>
                <a:ea typeface="Calibri" pitchFamily="34" charset="0"/>
                <a:cs typeface="Times New Roman" pitchFamily="18" charset="0"/>
              </a:rPr>
              <a:t> derivative and projection operators</a:t>
            </a:r>
            <a:r>
              <a:rPr kumimoji="0" lang="en-US" sz="1500" b="0" i="0" strike="noStrike" cap="none" normalizeH="0" baseline="0" dirty="0" smtClean="0">
                <a:ln>
                  <a:noFill/>
                </a:ln>
                <a:effectLst/>
                <a:latin typeface="Book Antiqua" pitchFamily="18" charset="0"/>
                <a:ea typeface="Calibri" pitchFamily="34" charset="0"/>
                <a:cs typeface="Times New Roman" pitchFamily="18" charset="0"/>
              </a:rPr>
              <a:t>", </a:t>
            </a:r>
            <a:r>
              <a:rPr kumimoji="0" lang="en-US" sz="1500" b="0" i="1" strike="noStrike" cap="none" normalizeH="0" baseline="0" dirty="0" smtClean="0">
                <a:ln>
                  <a:noFill/>
                </a:ln>
                <a:effectLst/>
                <a:latin typeface="Book Antiqua" pitchFamily="18" charset="0"/>
                <a:ea typeface="Calibri" pitchFamily="34" charset="0"/>
                <a:cs typeface="Times New Roman" pitchFamily="18" charset="0"/>
              </a:rPr>
              <a:t>IEEE International Symposium on Biomedical Imaging - ISBI2012, Barcelona, Spain</a:t>
            </a:r>
            <a:r>
              <a:rPr kumimoji="0" lang="en-US" sz="1500" b="0" i="0" strike="noStrike" cap="none" normalizeH="0" baseline="0" dirty="0" smtClean="0">
                <a:ln>
                  <a:noFill/>
                </a:ln>
                <a:effectLst/>
                <a:latin typeface="Book Antiqua" pitchFamily="18" charset="0"/>
                <a:ea typeface="Calibri" pitchFamily="34" charset="0"/>
                <a:cs typeface="Times New Roman" pitchFamily="18" charset="0"/>
              </a:rPr>
              <a:t>, pp. 106-109, 2012. </a:t>
            </a:r>
            <a:endParaRPr kumimoji="0" lang="en-US" sz="1500" b="0" i="0" strike="noStrike" cap="none" normalizeH="0" baseline="0" dirty="0" smtClean="0">
              <a:ln>
                <a:noFill/>
              </a:ln>
              <a:effectLst/>
              <a:latin typeface="Book Antiqua" pitchFamily="18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tabLst>
                <a:tab pos="1849438" algn="l"/>
              </a:tabLst>
            </a:pPr>
            <a:r>
              <a:rPr lang="en-US" sz="1500" dirty="0" smtClean="0">
                <a:latin typeface="Book Antiqua" pitchFamily="18" charset="0"/>
                <a:ea typeface="Calibri" pitchFamily="34" charset="0"/>
                <a:cs typeface="Times New Roman" pitchFamily="18" charset="0"/>
              </a:rPr>
              <a:t>V. </a:t>
            </a:r>
            <a:r>
              <a:rPr lang="en-US" sz="1500" dirty="0" err="1" smtClean="0">
                <a:latin typeface="Book Antiqua" pitchFamily="18" charset="0"/>
                <a:ea typeface="Calibri" pitchFamily="34" charset="0"/>
                <a:cs typeface="Times New Roman" pitchFamily="18" charset="0"/>
              </a:rPr>
              <a:t>Davidoiu</a:t>
            </a:r>
            <a:r>
              <a:rPr lang="en-US" sz="1500" dirty="0" smtClean="0">
                <a:latin typeface="Book Antiqua" pitchFamily="18" charset="0"/>
                <a:ea typeface="Calibri" pitchFamily="34" charset="0"/>
                <a:cs typeface="Times New Roman" pitchFamily="18" charset="0"/>
              </a:rPr>
              <a:t>, B. </a:t>
            </a:r>
            <a:r>
              <a:rPr lang="en-US" sz="1500" dirty="0" err="1" smtClean="0">
                <a:latin typeface="Book Antiqua" pitchFamily="18" charset="0"/>
                <a:ea typeface="Calibri" pitchFamily="34" charset="0"/>
                <a:cs typeface="Times New Roman" pitchFamily="18" charset="0"/>
              </a:rPr>
              <a:t>Sixou</a:t>
            </a:r>
            <a:r>
              <a:rPr lang="en-US" sz="1500" dirty="0" smtClean="0">
                <a:latin typeface="Book Antiqua" pitchFamily="18" charset="0"/>
                <a:ea typeface="Calibri" pitchFamily="34" charset="0"/>
                <a:cs typeface="Times New Roman" pitchFamily="18" charset="0"/>
              </a:rPr>
              <a:t>, M. Langer, and F. </a:t>
            </a:r>
            <a:r>
              <a:rPr lang="en-US" sz="1500" dirty="0" err="1" smtClean="0">
                <a:latin typeface="Book Antiqua" pitchFamily="18" charset="0"/>
                <a:ea typeface="Calibri" pitchFamily="34" charset="0"/>
                <a:cs typeface="Times New Roman" pitchFamily="18" charset="0"/>
              </a:rPr>
              <a:t>Peyrin</a:t>
            </a:r>
            <a:r>
              <a:rPr kumimoji="0" lang="en-US" sz="1500" b="0" i="0" strike="noStrike" cap="none" normalizeH="0" baseline="0" dirty="0" smtClean="0">
                <a:ln>
                  <a:noFill/>
                </a:ln>
                <a:effectLst/>
                <a:latin typeface="Book Antiqua" pitchFamily="18" charset="0"/>
                <a:ea typeface="Calibri" pitchFamily="34" charset="0"/>
                <a:cs typeface="Times New Roman" pitchFamily="18" charset="0"/>
              </a:rPr>
              <a:t>, “</a:t>
            </a:r>
            <a:r>
              <a:rPr kumimoji="0" lang="en-US" sz="1500" b="1" i="0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Book Antiqua" pitchFamily="18" charset="0"/>
                <a:ea typeface="Calibri" pitchFamily="34" charset="0"/>
                <a:cs typeface="NimbusRomNo9L-Medi"/>
              </a:rPr>
              <a:t>Non-linear phase retrieval combined with iterative </a:t>
            </a:r>
            <a:r>
              <a:rPr kumimoji="0" lang="en-US" sz="1500" b="1" i="0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Book Antiqua" pitchFamily="18" charset="0"/>
                <a:ea typeface="Calibri" pitchFamily="34" charset="0"/>
                <a:cs typeface="NimbusRomNo9L-Medi"/>
              </a:rPr>
              <a:t>thresholding</a:t>
            </a:r>
            <a:r>
              <a:rPr kumimoji="0" lang="en-US" sz="1500" b="1" i="0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Book Antiqua" pitchFamily="18" charset="0"/>
                <a:ea typeface="Calibri" pitchFamily="34" charset="0"/>
                <a:cs typeface="NimbusRomNo9L-Medi"/>
              </a:rPr>
              <a:t> in wavelet coordinates</a:t>
            </a:r>
            <a:r>
              <a:rPr kumimoji="0" lang="en-US" sz="1500" b="0" i="0" strike="noStrike" cap="none" normalizeH="0" baseline="0" dirty="0" smtClean="0">
                <a:ln>
                  <a:noFill/>
                </a:ln>
                <a:effectLst/>
                <a:latin typeface="Book Antiqua" pitchFamily="18" charset="0"/>
                <a:ea typeface="Calibri" pitchFamily="34" charset="0"/>
                <a:cs typeface="Times New Roman" pitchFamily="18" charset="0"/>
              </a:rPr>
              <a:t>", </a:t>
            </a:r>
            <a:r>
              <a:rPr kumimoji="0" lang="en-US" sz="1500" b="0" i="1" strike="noStrike" cap="none" normalizeH="0" baseline="0" dirty="0" smtClean="0">
                <a:ln>
                  <a:noFill/>
                </a:ln>
                <a:effectLst/>
                <a:latin typeface="Book Antiqua" pitchFamily="18" charset="0"/>
                <a:ea typeface="Calibri" pitchFamily="34" charset="0"/>
                <a:cs typeface="Times New Roman" pitchFamily="18" charset="0"/>
              </a:rPr>
              <a:t>20</a:t>
            </a:r>
            <a:r>
              <a:rPr kumimoji="0" lang="en-US" sz="1500" b="0" i="1" strike="noStrike" cap="none" normalizeH="0" baseline="30000" dirty="0" smtClean="0">
                <a:ln>
                  <a:noFill/>
                </a:ln>
                <a:effectLst/>
                <a:latin typeface="Book Antiqua" pitchFamily="18" charset="0"/>
                <a:ea typeface="Calibri" pitchFamily="34" charset="0"/>
                <a:cs typeface="Times New Roman" pitchFamily="18" charset="0"/>
              </a:rPr>
              <a:t>th</a:t>
            </a:r>
            <a:r>
              <a:rPr kumimoji="0" lang="en-US" sz="1500" b="0" i="1" strike="noStrike" cap="none" normalizeH="0" baseline="0" dirty="0" smtClean="0">
                <a:ln>
                  <a:noFill/>
                </a:ln>
                <a:effectLst/>
                <a:latin typeface="Book Antiqua" pitchFamily="18" charset="0"/>
                <a:ea typeface="Calibri" pitchFamily="34" charset="0"/>
                <a:cs typeface="Times New Roman" pitchFamily="18" charset="0"/>
              </a:rPr>
              <a:t> European Signal Processing Conference - EUSIPCO2012, Bucharest, Romania</a:t>
            </a:r>
            <a:r>
              <a:rPr kumimoji="0" lang="en-US" sz="1500" b="0" i="0" strike="noStrike" cap="none" normalizeH="0" baseline="0" dirty="0" smtClean="0">
                <a:ln>
                  <a:noFill/>
                </a:ln>
                <a:effectLst/>
                <a:latin typeface="Book Antiqua" pitchFamily="18" charset="0"/>
                <a:ea typeface="Calibri" pitchFamily="34" charset="0"/>
                <a:cs typeface="Times New Roman" pitchFamily="18" charset="0"/>
              </a:rPr>
              <a:t>, pp. 884-888, 2012. </a:t>
            </a:r>
            <a:endParaRPr kumimoji="0" lang="en-US" sz="1500" b="0" i="0" strike="noStrike" cap="none" normalizeH="0" baseline="0" dirty="0" smtClean="0">
              <a:ln>
                <a:noFill/>
              </a:ln>
              <a:effectLst/>
              <a:latin typeface="Book Antiqua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68344" y="188640"/>
            <a:ext cx="1275993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251520" y="2708920"/>
            <a:ext cx="8642350" cy="566738"/>
          </a:xfrm>
          <a:prstGeom prst="rect">
            <a:avLst/>
          </a:prstGeom>
        </p:spPr>
        <p:txBody>
          <a:bodyPr>
            <a:normAutofit fontScale="825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4000" b="1" i="1" dirty="0" smtClean="0">
                <a:solidFill>
                  <a:schemeClr val="tx2"/>
                </a:solidFill>
                <a:ea typeface="+mj-ea"/>
                <a:cs typeface="+mj-cs"/>
              </a:rPr>
              <a:t>Merci beaucoup pour votre attention!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4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3563888" y="4005064"/>
            <a:ext cx="5402441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i="1" dirty="0" smtClean="0"/>
              <a:t>valentina.davidoiu@creatis.insa-lyon.fr</a:t>
            </a:r>
            <a:endParaRPr lang="fr-FR" b="1" i="1" dirty="0"/>
          </a:p>
        </p:txBody>
      </p:sp>
      <p:sp>
        <p:nvSpPr>
          <p:cNvPr id="6" name="ZoneTexte 5"/>
          <p:cNvSpPr txBox="1"/>
          <p:nvPr/>
        </p:nvSpPr>
        <p:spPr>
          <a:xfrm>
            <a:off x="-72008" y="-27384"/>
            <a:ext cx="3059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i="1" dirty="0" smtClean="0">
                <a:solidFill>
                  <a:schemeClr val="bg2"/>
                </a:solidFill>
              </a:rPr>
              <a:t>DROITE Lyon  10/2012</a:t>
            </a:r>
            <a:endParaRPr lang="fr-FR" b="1" i="1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-72008" y="-27384"/>
            <a:ext cx="3059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i="1" dirty="0" smtClean="0">
                <a:solidFill>
                  <a:schemeClr val="bg2"/>
                </a:solidFill>
              </a:rPr>
              <a:t>DROITE Lyon  10/2012</a:t>
            </a:r>
            <a:endParaRPr lang="fr-FR" b="1" i="1" dirty="0">
              <a:solidFill>
                <a:schemeClr val="bg2"/>
              </a:solidFill>
            </a:endParaRPr>
          </a:p>
        </p:txBody>
      </p:sp>
      <p:pic>
        <p:nvPicPr>
          <p:cNvPr id="4" name="Picture 1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68344" y="188640"/>
            <a:ext cx="1275993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re 1"/>
          <p:cNvSpPr txBox="1">
            <a:spLocks/>
          </p:cNvSpPr>
          <p:nvPr/>
        </p:nvSpPr>
        <p:spPr>
          <a:xfrm>
            <a:off x="-108520" y="332656"/>
            <a:ext cx="9252520" cy="720080"/>
          </a:xfrm>
          <a:prstGeom prst="rect">
            <a:avLst/>
          </a:prstGeom>
        </p:spPr>
        <p:txBody>
          <a:bodyPr/>
          <a:lstStyle/>
          <a:p>
            <a:pPr lvl="0">
              <a:spcBef>
                <a:spcPct val="0"/>
              </a:spcBef>
              <a:defRPr/>
            </a:pPr>
            <a:r>
              <a:rPr lang="en-US" sz="3200" b="1" dirty="0" smtClean="0">
                <a:solidFill>
                  <a:schemeClr val="tx2"/>
                </a:solidFill>
                <a:latin typeface="Book Antiqua" pitchFamily="18" charset="0"/>
              </a:rPr>
              <a:t>Why Phase retrieval?</a:t>
            </a:r>
            <a:endParaRPr kumimoji="0" lang="fr-FR" sz="3200" b="1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Book Antiqua" pitchFamily="18" charset="0"/>
              <a:ea typeface="+mj-ea"/>
              <a:cs typeface="+mj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980728"/>
            <a:ext cx="9144000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  <a:defRPr/>
            </a:pPr>
            <a:r>
              <a:rPr lang="en-US" sz="2200" dirty="0" smtClean="0">
                <a:latin typeface="Book Antiqua" pitchFamily="18" charset="0"/>
              </a:rPr>
              <a:t>There are two relevant parameters for diffracted waves: 			</a:t>
            </a:r>
            <a:r>
              <a:rPr lang="en-US" sz="2200" b="1" i="1" dirty="0" smtClean="0">
                <a:solidFill>
                  <a:srgbClr val="C00000"/>
                </a:solidFill>
                <a:latin typeface="Book Antiqua" pitchFamily="18" charset="0"/>
              </a:rPr>
              <a:t>amplitude and phase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  <a:defRPr/>
            </a:pPr>
            <a:endParaRPr lang="en-US" sz="2200" dirty="0" smtClean="0">
              <a:solidFill>
                <a:srgbClr val="C00000"/>
              </a:solidFill>
              <a:latin typeface="Book Antiqua" pitchFamily="18" charset="0"/>
              <a:cs typeface="Arial" pitchFamily="34" charset="0"/>
            </a:endParaRPr>
          </a:p>
          <a:p>
            <a:pPr lvl="1" algn="just">
              <a:buFont typeface="Wingdings" pitchFamily="2" charset="2"/>
              <a:buChar char="Ø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  <a:defRPr/>
            </a:pPr>
            <a:r>
              <a:rPr lang="en-US" sz="2200" dirty="0" smtClean="0">
                <a:solidFill>
                  <a:schemeClr val="tx2"/>
                </a:solidFill>
                <a:latin typeface="Book Antiqua" pitchFamily="18" charset="0"/>
              </a:rPr>
              <a:t>Problem: </a:t>
            </a:r>
            <a:r>
              <a:rPr lang="en-US" sz="2200" dirty="0" smtClean="0">
                <a:latin typeface="Book Antiqua" pitchFamily="18" charset="0"/>
              </a:rPr>
              <a:t>A simple Fourier transform retrieves only the intensity information and so is insufficient for creating an image from the diffraction pattern due to the loss of the phase  </a:t>
            </a:r>
          </a:p>
          <a:p>
            <a:pPr lvl="1" algn="just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  <a:defRPr/>
            </a:pPr>
            <a:endParaRPr lang="en-US" sz="2200" dirty="0" smtClean="0">
              <a:latin typeface="Book Antiqua" pitchFamily="18" charset="0"/>
            </a:endParaRPr>
          </a:p>
          <a:p>
            <a:pPr lvl="1" algn="just">
              <a:buFont typeface="Wingdings" pitchFamily="2" charset="2"/>
              <a:buChar char="Ø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  <a:defRPr/>
            </a:pPr>
            <a:r>
              <a:rPr lang="en-US" sz="2200" dirty="0" smtClean="0">
                <a:solidFill>
                  <a:schemeClr val="tx2"/>
                </a:solidFill>
                <a:latin typeface="Book Antiqua" pitchFamily="18" charset="0"/>
              </a:rPr>
              <a:t>Solution:  </a:t>
            </a:r>
            <a:r>
              <a:rPr lang="en-US" sz="2200" dirty="0" smtClean="0">
                <a:latin typeface="Book Antiqua" pitchFamily="18" charset="0"/>
              </a:rPr>
              <a:t>“</a:t>
            </a:r>
            <a:r>
              <a:rPr lang="en-US" sz="2200" b="1" i="1" dirty="0" smtClean="0">
                <a:solidFill>
                  <a:srgbClr val="C00000"/>
                </a:solidFill>
                <a:latin typeface="Book Antiqua" pitchFamily="18" charset="0"/>
              </a:rPr>
              <a:t>phase recovery</a:t>
            </a:r>
            <a:r>
              <a:rPr lang="en-US" sz="2200" dirty="0" smtClean="0">
                <a:latin typeface="Book Antiqua" pitchFamily="18" charset="0"/>
              </a:rPr>
              <a:t>” algorithms </a:t>
            </a:r>
          </a:p>
          <a:p>
            <a:pPr lvl="1" algn="just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  <a:defRPr/>
            </a:pPr>
            <a:endParaRPr lang="en-US" sz="2200" dirty="0" smtClean="0">
              <a:latin typeface="Book Antiqua" pitchFamily="18" charset="0"/>
            </a:endParaRPr>
          </a:p>
          <a:p>
            <a:pPr lvl="1" algn="just">
              <a:buFont typeface="Wingdings" pitchFamily="2" charset="2"/>
              <a:buChar char="Ø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  <a:defRPr/>
            </a:pPr>
            <a:r>
              <a:rPr lang="en-US" sz="2200" dirty="0" smtClean="0">
                <a:solidFill>
                  <a:schemeClr val="tx2"/>
                </a:solidFill>
                <a:latin typeface="Book Antiqua" pitchFamily="18" charset="0"/>
                <a:cs typeface="Arial" pitchFamily="34" charset="0"/>
              </a:rPr>
              <a:t>How:  </a:t>
            </a:r>
            <a:r>
              <a:rPr lang="en-US" sz="2200" dirty="0" smtClean="0">
                <a:latin typeface="Book Antiqua" pitchFamily="18" charset="0"/>
                <a:cs typeface="Arial" pitchFamily="34" charset="0"/>
              </a:rPr>
              <a:t>The phase shift induced by the object can be retrieved through the solution of </a:t>
            </a:r>
            <a:r>
              <a:rPr lang="en-US" sz="2200" dirty="0" smtClean="0">
                <a:latin typeface="Book Antiqua" pitchFamily="18" charset="0"/>
              </a:rPr>
              <a:t>an </a:t>
            </a:r>
            <a:r>
              <a:rPr lang="en-US" sz="2200" b="1" i="1" dirty="0" smtClean="0">
                <a:solidFill>
                  <a:srgbClr val="C00000"/>
                </a:solidFill>
                <a:latin typeface="Book Antiqua" pitchFamily="18" charset="0"/>
              </a:rPr>
              <a:t>ill-posed inverse problem</a:t>
            </a:r>
          </a:p>
          <a:p>
            <a:pPr lvl="1" algn="just">
              <a:buFont typeface="Wingdings" pitchFamily="2" charset="2"/>
              <a:buChar char="Ø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  <a:defRPr/>
            </a:pPr>
            <a:endParaRPr lang="en-US" sz="2200" b="1" i="1" dirty="0" smtClean="0">
              <a:solidFill>
                <a:srgbClr val="C00000"/>
              </a:solidFill>
              <a:latin typeface="Book Antiqua" pitchFamily="18" charset="0"/>
              <a:cs typeface="Arial" pitchFamily="34" charset="0"/>
            </a:endParaRPr>
          </a:p>
          <a:p>
            <a:pPr lvl="1" algn="just">
              <a:buFont typeface="Wingdings" pitchFamily="2" charset="2"/>
              <a:buChar char="Ø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  <a:defRPr/>
            </a:pPr>
            <a:r>
              <a:rPr lang="en-US" sz="2200" b="1" i="1" dirty="0" smtClean="0">
                <a:solidFill>
                  <a:schemeClr val="tx2"/>
                </a:solidFill>
                <a:latin typeface="Book Antiqua" pitchFamily="18" charset="0"/>
                <a:cs typeface="Arial" pitchFamily="34" charset="0"/>
              </a:rPr>
              <a:t>Why?</a:t>
            </a:r>
            <a:r>
              <a:rPr lang="en-US" sz="2200" dirty="0" smtClean="0">
                <a:solidFill>
                  <a:schemeClr val="tx2"/>
                </a:solidFill>
                <a:latin typeface="Book Antiqua" pitchFamily="18" charset="0"/>
                <a:cs typeface="Arial" pitchFamily="34" charset="0"/>
              </a:rPr>
              <a:t>         </a:t>
            </a:r>
            <a:endParaRPr lang="en-GB" sz="2000" b="1" dirty="0" smtClean="0">
              <a:solidFill>
                <a:srgbClr val="C00000"/>
              </a:solidFill>
              <a:latin typeface="Times New Roman" pitchFamily="18" charset="0"/>
            </a:endParaRPr>
          </a:p>
          <a:p>
            <a:pPr lvl="2" algn="just">
              <a:buFont typeface="Wingdings" pitchFamily="2" charset="2"/>
              <a:buChar char="Ø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  <a:defRPr/>
            </a:pPr>
            <a:r>
              <a:rPr lang="en-GB" sz="2200" b="1" dirty="0" smtClean="0">
                <a:solidFill>
                  <a:srgbClr val="C00000"/>
                </a:solidFill>
                <a:latin typeface="Times New Roman" pitchFamily="18" charset="0"/>
                <a:cs typeface="Arial" pitchFamily="34" charset="0"/>
              </a:rPr>
              <a:t>Zero Dose </a:t>
            </a:r>
            <a:r>
              <a:rPr lang="en-GB" sz="2200" dirty="0" smtClean="0">
                <a:solidFill>
                  <a:schemeClr val="tx2"/>
                </a:solidFill>
                <a:latin typeface="Times New Roman" pitchFamily="18" charset="0"/>
                <a:cs typeface="Arial" pitchFamily="34" charset="0"/>
                <a:sym typeface="Wingdings" pitchFamily="2" charset="2"/>
              </a:rPr>
              <a:t> increase the energy  absorption contrast is low</a:t>
            </a:r>
            <a:endParaRPr lang="en-GB" sz="2200" dirty="0" smtClean="0">
              <a:solidFill>
                <a:srgbClr val="C00000"/>
              </a:solidFill>
              <a:latin typeface="Times New Roman" pitchFamily="18" charset="0"/>
              <a:cs typeface="Arial" pitchFamily="34" charset="0"/>
            </a:endParaRPr>
          </a:p>
          <a:p>
            <a:pPr lvl="2" algn="just">
              <a:buFont typeface="Wingdings" pitchFamily="2" charset="2"/>
              <a:buChar char="Ø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  <a:defRPr/>
            </a:pPr>
            <a:r>
              <a:rPr lang="en-GB" sz="2200" b="1" dirty="0" smtClean="0">
                <a:solidFill>
                  <a:srgbClr val="C00000"/>
                </a:solidFill>
                <a:latin typeface="Times New Roman" pitchFamily="18" charset="0"/>
                <a:cs typeface="Arial" pitchFamily="34" charset="0"/>
              </a:rPr>
              <a:t>Better sensitivity</a:t>
            </a:r>
            <a:r>
              <a:rPr lang="en-GB" sz="2200" b="1" dirty="0" smtClean="0">
                <a:solidFill>
                  <a:schemeClr val="tx2"/>
                </a:solidFill>
                <a:latin typeface="Times New Roman" pitchFamily="18" charset="0"/>
                <a:cs typeface="Arial" pitchFamily="34" charset="0"/>
                <a:sym typeface="Wingdings" pitchFamily="2" charset="2"/>
              </a:rPr>
              <a:t> </a:t>
            </a:r>
            <a:r>
              <a:rPr lang="en-GB" sz="2200" dirty="0" smtClean="0">
                <a:solidFill>
                  <a:schemeClr val="tx2"/>
                </a:solidFill>
                <a:latin typeface="Times New Roman" pitchFamily="18" charset="0"/>
                <a:cs typeface="Arial" pitchFamily="34" charset="0"/>
                <a:sym typeface="Wingdings" pitchFamily="2" charset="2"/>
              </a:rPr>
              <a:t>absorption contrast is too low</a:t>
            </a:r>
            <a:endParaRPr lang="en-US" sz="2200" dirty="0" smtClean="0">
              <a:solidFill>
                <a:schemeClr val="tx2"/>
              </a:solidFill>
              <a:latin typeface="Book Antiqua" pitchFamily="18" charset="0"/>
              <a:cs typeface="Arial" pitchFamily="34" charset="0"/>
            </a:endParaRPr>
          </a:p>
          <a:p>
            <a:pPr algn="just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  <a:defRPr/>
            </a:pPr>
            <a:endParaRPr lang="en-US" sz="2400" dirty="0" smtClean="0">
              <a:latin typeface="Book Antiqua" pitchFamily="18" charset="0"/>
              <a:cs typeface="Arial" pitchFamily="34" charset="0"/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899592" y="5445224"/>
            <a:ext cx="7632848" cy="720080"/>
          </a:xfrm>
          <a:prstGeom prst="round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lèche vers le bas 9"/>
          <p:cNvSpPr/>
          <p:nvPr/>
        </p:nvSpPr>
        <p:spPr>
          <a:xfrm>
            <a:off x="4499992" y="6165304"/>
            <a:ext cx="144016" cy="288032"/>
          </a:xfrm>
          <a:prstGeom prst="downArrow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à coins arrondis 10"/>
          <p:cNvSpPr/>
          <p:nvPr/>
        </p:nvSpPr>
        <p:spPr>
          <a:xfrm>
            <a:off x="2771800" y="6453336"/>
            <a:ext cx="3600400" cy="288032"/>
          </a:xfrm>
          <a:prstGeom prst="round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solidFill>
                  <a:srgbClr val="C00000"/>
                </a:solidFill>
              </a:rPr>
              <a:t>Phase retrieval imaging </a:t>
            </a:r>
            <a:endParaRPr lang="en-US" sz="2200" dirty="0">
              <a:solidFill>
                <a:srgbClr val="C00000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8856984" y="6516052"/>
            <a:ext cx="539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2060"/>
                </a:solidFill>
                <a:latin typeface="Book Antiqua" pitchFamily="18" charset="0"/>
              </a:rPr>
              <a:t>3</a:t>
            </a:r>
            <a:endParaRPr lang="fr-FR" b="1" dirty="0">
              <a:solidFill>
                <a:srgbClr val="002060"/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contenu 2"/>
          <p:cNvSpPr txBox="1">
            <a:spLocks/>
          </p:cNvSpPr>
          <p:nvPr/>
        </p:nvSpPr>
        <p:spPr>
          <a:xfrm>
            <a:off x="36513" y="908721"/>
            <a:ext cx="9107487" cy="5400600"/>
          </a:xfrm>
          <a:prstGeom prst="rect">
            <a:avLst/>
          </a:prstGeom>
        </p:spPr>
        <p:txBody>
          <a:bodyPr/>
          <a:lstStyle/>
          <a:p>
            <a:pPr algn="just">
              <a:buFont typeface="Arial" pitchFamily="34" charset="0"/>
              <a:buChar char="•"/>
            </a:pPr>
            <a:r>
              <a:rPr lang="fr-FR" sz="2400" dirty="0" smtClean="0">
                <a:latin typeface="Book Antiqua" pitchFamily="18" charset="0"/>
                <a:ea typeface="DejaVu Sans" pitchFamily="34" charset="0"/>
                <a:cs typeface="Arial" charset="0"/>
              </a:rPr>
              <a:t> </a:t>
            </a:r>
            <a:r>
              <a:rPr lang="en-US" sz="2200" dirty="0" smtClean="0">
                <a:latin typeface="Book Antiqua" pitchFamily="18" charset="0"/>
              </a:rPr>
              <a:t>Phase sensitive X-ray imaging extends standard X-ray microscopy techniques by offering up to a thousand times higher sensitivity than absorption-based techniques</a:t>
            </a:r>
          </a:p>
          <a:p>
            <a:pPr algn="just"/>
            <a:endParaRPr lang="en-US" sz="2200" dirty="0" smtClean="0">
              <a:latin typeface="Book Antiqua" pitchFamily="18" charset="0"/>
            </a:endParaRPr>
          </a:p>
          <a:p>
            <a:pPr lvl="1" algn="just"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tx2"/>
                </a:solidFill>
                <a:latin typeface="Book Antiqua" pitchFamily="18" charset="0"/>
              </a:rPr>
              <a:t>Offering a higher sensitivity than absorption-based techniques (1</a:t>
            </a:r>
            <a:r>
              <a:rPr lang="en-US" sz="2000" dirty="0" smtClean="0">
                <a:solidFill>
                  <a:schemeClr val="tx2"/>
                </a:solidFill>
                <a:latin typeface="Book Antiqua" pitchFamily="18" charset="0"/>
                <a:sym typeface="Wingdings" pitchFamily="2" charset="2"/>
              </a:rPr>
              <a:t>1000</a:t>
            </a:r>
            <a:r>
              <a:rPr lang="en-US" sz="2200" dirty="0" smtClean="0">
                <a:solidFill>
                  <a:schemeClr val="tx2"/>
                </a:solidFill>
                <a:latin typeface="Book Antiqua" pitchFamily="18" charset="0"/>
                <a:sym typeface="Wingdings" pitchFamily="2" charset="2"/>
              </a:rPr>
              <a:t>)</a:t>
            </a:r>
          </a:p>
          <a:p>
            <a:pPr lvl="1" algn="just">
              <a:buFont typeface="Arial" pitchFamily="34" charset="0"/>
              <a:buChar char="•"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Book Antiqua" pitchFamily="18" charset="0"/>
              <a:ea typeface="+mn-ea"/>
              <a:cs typeface="+mn-cs"/>
              <a:sym typeface="Wingdings" pitchFamily="2" charset="2"/>
            </a:endParaRPr>
          </a:p>
          <a:p>
            <a:pPr lvl="1" algn="just">
              <a:buFont typeface="Arial" pitchFamily="34" charset="0"/>
              <a:buChar char="•"/>
            </a:pPr>
            <a:endParaRPr lang="en-US" sz="2000" dirty="0" smtClean="0">
              <a:solidFill>
                <a:schemeClr val="tx2"/>
              </a:solidFill>
              <a:latin typeface="Book Antiqua" pitchFamily="18" charset="0"/>
              <a:sym typeface="Wingdings" pitchFamily="2" charset="2"/>
            </a:endParaRPr>
          </a:p>
          <a:p>
            <a:pPr lvl="1" algn="just">
              <a:buFont typeface="Arial" pitchFamily="34" charset="0"/>
              <a:buChar char="•"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Book Antiqua" pitchFamily="18" charset="0"/>
              <a:ea typeface="+mn-ea"/>
              <a:cs typeface="+mn-cs"/>
              <a:sym typeface="Wingdings" pitchFamily="2" charset="2"/>
            </a:endParaRPr>
          </a:p>
          <a:p>
            <a:pPr lvl="1" algn="just">
              <a:buFont typeface="Arial" pitchFamily="34" charset="0"/>
              <a:buChar char="•"/>
            </a:pPr>
            <a:endParaRPr lang="en-US" sz="2000" dirty="0" smtClean="0">
              <a:solidFill>
                <a:schemeClr val="tx2"/>
              </a:solidFill>
              <a:latin typeface="Book Antiqua" pitchFamily="18" charset="0"/>
              <a:sym typeface="Wingdings" pitchFamily="2" charset="2"/>
            </a:endParaRPr>
          </a:p>
          <a:p>
            <a:pPr lvl="1" algn="just"/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Book Antiqua" pitchFamily="18" charset="0"/>
              <a:ea typeface="+mn-ea"/>
              <a:cs typeface="+mn-cs"/>
              <a:sym typeface="Wingdings" pitchFamily="2" charset="2"/>
            </a:endParaRPr>
          </a:p>
          <a:p>
            <a:pPr lvl="1" algn="just">
              <a:buFont typeface="Arial" pitchFamily="34" charset="0"/>
              <a:buChar char="•"/>
            </a:pPr>
            <a:endParaRPr lang="en-US" sz="2000" dirty="0" smtClean="0">
              <a:solidFill>
                <a:schemeClr val="tx2"/>
              </a:solidFill>
              <a:latin typeface="Book Antiqua" pitchFamily="18" charset="0"/>
              <a:sym typeface="Wingdings" pitchFamily="2" charset="2"/>
            </a:endParaRPr>
          </a:p>
          <a:p>
            <a:pPr lvl="1" algn="just">
              <a:buFont typeface="Arial" pitchFamily="34" charset="0"/>
              <a:buChar char="•"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Book Antiqua" pitchFamily="18" charset="0"/>
              <a:ea typeface="+mn-ea"/>
              <a:cs typeface="+mn-cs"/>
              <a:sym typeface="Wingdings" pitchFamily="2" charset="2"/>
            </a:endParaRPr>
          </a:p>
          <a:p>
            <a:pPr lvl="1" algn="just">
              <a:buFont typeface="Arial" pitchFamily="34" charset="0"/>
              <a:buChar char="•"/>
            </a:pPr>
            <a:endParaRPr lang="en-US" sz="2000" dirty="0" smtClean="0">
              <a:solidFill>
                <a:schemeClr val="tx2"/>
              </a:solidFill>
              <a:latin typeface="Book Antiqua" pitchFamily="18" charset="0"/>
              <a:sym typeface="Wingdings" pitchFamily="2" charset="2"/>
            </a:endParaRPr>
          </a:p>
          <a:p>
            <a:pPr lvl="1" algn="just">
              <a:buFont typeface="Arial" pitchFamily="34" charset="0"/>
              <a:buChar char="•"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Book Antiqua" pitchFamily="18" charset="0"/>
              <a:ea typeface="+mn-ea"/>
              <a:cs typeface="+mn-cs"/>
              <a:sym typeface="Wingdings" pitchFamily="2" charset="2"/>
            </a:endParaRPr>
          </a:p>
          <a:p>
            <a:pPr lvl="1" algn="just">
              <a:buFont typeface="Arial" pitchFamily="34" charset="0"/>
              <a:buChar char="•"/>
            </a:pPr>
            <a:endParaRPr lang="en-US" sz="2000" dirty="0" smtClean="0">
              <a:solidFill>
                <a:schemeClr val="tx2"/>
              </a:solidFill>
              <a:latin typeface="Book Antiqua" pitchFamily="18" charset="0"/>
              <a:sym typeface="Wingdings" pitchFamily="2" charset="2"/>
            </a:endParaRPr>
          </a:p>
          <a:p>
            <a:endParaRPr lang="fr-FR" dirty="0" smtClean="0"/>
          </a:p>
          <a:p>
            <a:endParaRPr lang="fr-FR" dirty="0" smtClean="0"/>
          </a:p>
          <a:p>
            <a:pPr algn="ctr"/>
            <a:r>
              <a:rPr lang="en-US" sz="1400" b="1" dirty="0" smtClean="0">
                <a:solidFill>
                  <a:schemeClr val="tx2"/>
                </a:solidFill>
                <a:latin typeface="Book Antiqua" pitchFamily="18" charset="0"/>
              </a:rPr>
              <a:t>The ratio of the </a:t>
            </a:r>
            <a:r>
              <a:rPr lang="en-US" sz="1400" b="1" dirty="0" smtClean="0">
                <a:solidFill>
                  <a:srgbClr val="C00000"/>
                </a:solidFill>
                <a:latin typeface="Book Antiqua" pitchFamily="18" charset="0"/>
              </a:rPr>
              <a:t>refractive to the absorptive parts of the refractive index </a:t>
            </a:r>
            <a:r>
              <a:rPr lang="en-US" sz="1400" b="1" dirty="0" smtClean="0">
                <a:solidFill>
                  <a:schemeClr val="tx2"/>
                </a:solidFill>
                <a:latin typeface="Book Antiqua" pitchFamily="18" charset="0"/>
              </a:rPr>
              <a:t>of carbon as a function of X-ray energy. The plot was calculated using the website: </a:t>
            </a:r>
            <a:r>
              <a:rPr lang="en-US" sz="1400" b="1" u="sng" dirty="0" smtClean="0">
                <a:solidFill>
                  <a:schemeClr val="tx2"/>
                </a:solidFill>
                <a:latin typeface="Book Antiqua" pitchFamily="18" charset="0"/>
              </a:rPr>
              <a:t>http://henke.lbl.gov/optical_constants</a:t>
            </a:r>
            <a:r>
              <a:rPr lang="en-US" b="1" u="sng" dirty="0" smtClean="0">
                <a:solidFill>
                  <a:schemeClr val="tx2"/>
                </a:solidFill>
              </a:rPr>
              <a:t>/</a:t>
            </a:r>
            <a:endParaRPr lang="en-US" sz="3600" b="1" dirty="0" smtClean="0">
              <a:solidFill>
                <a:schemeClr val="tx2"/>
              </a:solidFill>
              <a:latin typeface="Book Antiqua" pitchFamily="18" charset="0"/>
              <a:sym typeface="Wingdings" pitchFamily="2" charset="2"/>
            </a:endParaRPr>
          </a:p>
        </p:txBody>
      </p:sp>
      <p:pic>
        <p:nvPicPr>
          <p:cNvPr id="8" name="Picture 1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68344" y="188640"/>
            <a:ext cx="1275993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/>
          <p:nvPr/>
        </p:nvSpPr>
        <p:spPr>
          <a:xfrm>
            <a:off x="-72008" y="-27384"/>
            <a:ext cx="3059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i="1" dirty="0" smtClean="0">
                <a:solidFill>
                  <a:schemeClr val="bg2"/>
                </a:solidFill>
              </a:rPr>
              <a:t>DROIT Lyon  10/2012</a:t>
            </a:r>
            <a:endParaRPr lang="fr-FR" b="1" i="1" dirty="0">
              <a:solidFill>
                <a:schemeClr val="bg2"/>
              </a:solidFill>
            </a:endParaRPr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0" y="332656"/>
            <a:ext cx="9144000" cy="720080"/>
          </a:xfrm>
          <a:prstGeom prst="rect">
            <a:avLst/>
          </a:prstGeom>
        </p:spPr>
        <p:txBody>
          <a:bodyPr/>
          <a:lstStyle/>
          <a:p>
            <a:pPr lvl="0">
              <a:spcBef>
                <a:spcPct val="0"/>
              </a:spcBef>
              <a:defRPr/>
            </a:pPr>
            <a:r>
              <a:rPr lang="en-US" sz="3200" b="1" dirty="0" smtClean="0">
                <a:solidFill>
                  <a:schemeClr val="tx2"/>
                </a:solidFill>
                <a:latin typeface="Book Antiqua" pitchFamily="18" charset="0"/>
              </a:rPr>
              <a:t>Phase versus Absorption</a:t>
            </a:r>
            <a:endParaRPr kumimoji="0" lang="fr-FR" sz="3200" b="1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Book Antiqua" pitchFamily="18" charset="0"/>
              <a:ea typeface="+mj-ea"/>
              <a:cs typeface="+mj-cs"/>
            </a:endParaRPr>
          </a:p>
        </p:txBody>
      </p:sp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24955" y="2783929"/>
            <a:ext cx="5267325" cy="338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59395" name="Object 135"/>
          <p:cNvGraphicFramePr>
            <a:graphicFrameLocks noChangeAspect="1"/>
          </p:cNvGraphicFramePr>
          <p:nvPr/>
        </p:nvGraphicFramePr>
        <p:xfrm>
          <a:off x="2843808" y="2780928"/>
          <a:ext cx="4067101" cy="457200"/>
        </p:xfrm>
        <a:graphic>
          <a:graphicData uri="http://schemas.openxmlformats.org/presentationml/2006/ole">
            <p:oleObj spid="_x0000_s59395" name="Equation" r:id="rId6" imgW="2286000" imgH="228600" progId="Equation.DSMT4">
              <p:embed/>
            </p:oleObj>
          </a:graphicData>
        </a:graphic>
      </p:graphicFrame>
      <p:sp>
        <p:nvSpPr>
          <p:cNvPr id="9" name="ZoneTexte 8"/>
          <p:cNvSpPr txBox="1"/>
          <p:nvPr/>
        </p:nvSpPr>
        <p:spPr>
          <a:xfrm>
            <a:off x="8856984" y="6516052"/>
            <a:ext cx="539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2060"/>
                </a:solidFill>
                <a:latin typeface="Book Antiqua" pitchFamily="18" charset="0"/>
              </a:rPr>
              <a:t>4</a:t>
            </a:r>
            <a:endParaRPr lang="fr-FR" b="1" dirty="0">
              <a:solidFill>
                <a:srgbClr val="002060"/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0" y="980728"/>
            <a:ext cx="9144000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n-US" sz="2600" b="1" dirty="0" smtClean="0">
                <a:solidFill>
                  <a:schemeClr val="tx2"/>
                </a:solidFill>
                <a:latin typeface="Book Antiqua" pitchFamily="18" charset="0"/>
              </a:rPr>
              <a:t>Specifically requirements</a:t>
            </a:r>
            <a:r>
              <a:rPr lang="en-US" sz="2600" b="1" dirty="0" smtClean="0">
                <a:latin typeface="Book Antiqua" pitchFamily="18" charset="0"/>
              </a:rPr>
              <a:t>:</a:t>
            </a:r>
          </a:p>
          <a:p>
            <a:pPr algn="just"/>
            <a:endParaRPr lang="en-US" sz="2600" b="1" dirty="0" smtClean="0">
              <a:latin typeface="Book Antiqua" pitchFamily="18" charset="0"/>
            </a:endParaRPr>
          </a:p>
          <a:p>
            <a:pPr lvl="1" algn="just">
              <a:buFont typeface="Wingdings" pitchFamily="2" charset="2"/>
              <a:buChar char="Ø"/>
            </a:pPr>
            <a:r>
              <a:rPr lang="en-US" sz="2200" dirty="0" smtClean="0">
                <a:latin typeface="Book Antiqua" pitchFamily="18" charset="0"/>
              </a:rPr>
              <a:t>High spatial coherence, </a:t>
            </a:r>
            <a:r>
              <a:rPr lang="en-US" sz="2200" dirty="0" err="1" smtClean="0">
                <a:latin typeface="Book Antiqua" pitchFamily="18" charset="0"/>
              </a:rPr>
              <a:t>monochromaticity</a:t>
            </a:r>
            <a:r>
              <a:rPr lang="en-US" sz="2200" dirty="0" smtClean="0">
                <a:latin typeface="Book Antiqua" pitchFamily="18" charset="0"/>
              </a:rPr>
              <a:t> and high flux</a:t>
            </a:r>
            <a:endParaRPr lang="en-US" sz="2200" dirty="0" smtClean="0">
              <a:solidFill>
                <a:srgbClr val="C00000"/>
              </a:solidFill>
              <a:latin typeface="Book Antiqua" pitchFamily="18" charset="0"/>
            </a:endParaRPr>
          </a:p>
          <a:p>
            <a:pPr lvl="2" algn="just"/>
            <a:endParaRPr lang="en-US" sz="2200" dirty="0" smtClean="0">
              <a:latin typeface="Book Antiqua" pitchFamily="18" charset="0"/>
            </a:endParaRPr>
          </a:p>
          <a:p>
            <a:pPr lvl="2" algn="just">
              <a:buFont typeface="Wingdings" pitchFamily="2" charset="2"/>
              <a:buChar char="Ø"/>
            </a:pPr>
            <a:r>
              <a:rPr lang="en-US" sz="2200" dirty="0" smtClean="0">
                <a:solidFill>
                  <a:srgbClr val="C00000"/>
                </a:solidFill>
                <a:latin typeface="Book Antiqua" pitchFamily="18" charset="0"/>
              </a:rPr>
              <a:t> </a:t>
            </a:r>
            <a:r>
              <a:rPr lang="en-US" sz="2200" b="1" i="1" dirty="0" smtClean="0">
                <a:solidFill>
                  <a:srgbClr val="C00000"/>
                </a:solidFill>
                <a:latin typeface="Book Antiqua" pitchFamily="18" charset="0"/>
              </a:rPr>
              <a:t>Synchrotron sources</a:t>
            </a:r>
          </a:p>
          <a:p>
            <a:pPr lvl="2" algn="just"/>
            <a:endParaRPr lang="en-US" sz="2200" dirty="0" smtClean="0">
              <a:latin typeface="Book Antiqua" pitchFamily="18" charset="0"/>
            </a:endParaRPr>
          </a:p>
          <a:p>
            <a:pPr lvl="2" algn="just">
              <a:buFont typeface="Wingdings" pitchFamily="2" charset="2"/>
              <a:buChar char="Ø"/>
            </a:pPr>
            <a:r>
              <a:rPr lang="en-US" sz="2200" dirty="0" smtClean="0">
                <a:latin typeface="Book Antiqua" pitchFamily="18" charset="0"/>
              </a:rPr>
              <a:t> Alternative sources: Coherent X-ray microscopes(Mayo 2003) and grating interferometers (Pfeiffer 2006)</a:t>
            </a:r>
          </a:p>
          <a:p>
            <a:pPr lvl="5" algn="just"/>
            <a:endParaRPr lang="en-US" sz="2400" dirty="0" smtClean="0">
              <a:latin typeface="Book Antiqua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en-US" sz="2600" b="1" dirty="0" smtClean="0">
                <a:solidFill>
                  <a:schemeClr val="tx2"/>
                </a:solidFill>
                <a:latin typeface="Book Antiqua" pitchFamily="18" charset="0"/>
              </a:rPr>
              <a:t>X-ray Phase Imaging Techniques</a:t>
            </a:r>
            <a:r>
              <a:rPr lang="en-US" sz="2400" b="1" dirty="0" smtClean="0">
                <a:solidFill>
                  <a:schemeClr val="tx2"/>
                </a:solidFill>
                <a:latin typeface="Book Antiqua" pitchFamily="18" charset="0"/>
              </a:rPr>
              <a:t> </a:t>
            </a:r>
          </a:p>
          <a:p>
            <a:pPr algn="just"/>
            <a:endParaRPr lang="en-US" sz="2200" dirty="0" smtClean="0">
              <a:solidFill>
                <a:schemeClr val="tx2"/>
              </a:solidFill>
              <a:latin typeface="Book Antiqua" pitchFamily="18" charset="0"/>
            </a:endParaRPr>
          </a:p>
          <a:p>
            <a:pPr lvl="1" algn="just">
              <a:buFont typeface="Wingdings" pitchFamily="2" charset="2"/>
              <a:buChar char="Ø"/>
            </a:pPr>
            <a:r>
              <a:rPr lang="en-US" sz="2200" dirty="0" smtClean="0">
                <a:latin typeface="Book Antiqua" pitchFamily="18" charset="0"/>
              </a:rPr>
              <a:t>Analyzer based (</a:t>
            </a:r>
            <a:r>
              <a:rPr lang="en-US" sz="2200" dirty="0" err="1" smtClean="0">
                <a:latin typeface="Book Antiqua" pitchFamily="18" charset="0"/>
              </a:rPr>
              <a:t>Ingal</a:t>
            </a:r>
            <a:r>
              <a:rPr lang="en-US" sz="2200" dirty="0" smtClean="0">
                <a:latin typeface="Book Antiqua" pitchFamily="18" charset="0"/>
              </a:rPr>
              <a:t> 1995, Davis 1995, Chapman1997)</a:t>
            </a:r>
          </a:p>
          <a:p>
            <a:pPr lvl="1" algn="just">
              <a:buFont typeface="Wingdings" pitchFamily="2" charset="2"/>
              <a:buChar char="Ø"/>
            </a:pPr>
            <a:endParaRPr lang="en-US" sz="2200" dirty="0" smtClean="0">
              <a:latin typeface="Book Antiqua" pitchFamily="18" charset="0"/>
            </a:endParaRPr>
          </a:p>
          <a:p>
            <a:pPr lvl="1" algn="just">
              <a:buFont typeface="Wingdings" pitchFamily="2" charset="2"/>
              <a:buChar char="Ø"/>
            </a:pPr>
            <a:r>
              <a:rPr lang="en-US" sz="2200" dirty="0" err="1" smtClean="0">
                <a:latin typeface="Book Antiqua" pitchFamily="18" charset="0"/>
              </a:rPr>
              <a:t>Interferometry</a:t>
            </a:r>
            <a:r>
              <a:rPr lang="en-US" sz="2200" dirty="0" smtClean="0">
                <a:latin typeface="Book Antiqua" pitchFamily="18" charset="0"/>
              </a:rPr>
              <a:t> (Bones and Hart 1965, </a:t>
            </a:r>
            <a:r>
              <a:rPr lang="en-US" sz="2200" dirty="0" err="1" smtClean="0">
                <a:latin typeface="Book Antiqua" pitchFamily="18" charset="0"/>
              </a:rPr>
              <a:t>Momose</a:t>
            </a:r>
            <a:r>
              <a:rPr lang="en-US" sz="2200" dirty="0" smtClean="0">
                <a:latin typeface="Book Antiqua" pitchFamily="18" charset="0"/>
              </a:rPr>
              <a:t> 1996)</a:t>
            </a:r>
          </a:p>
          <a:p>
            <a:pPr lvl="1" algn="just"/>
            <a:endParaRPr lang="en-US" sz="2200" dirty="0" smtClean="0">
              <a:latin typeface="Book Antiqua" pitchFamily="18" charset="0"/>
            </a:endParaRPr>
          </a:p>
          <a:p>
            <a:pPr lvl="1" algn="just">
              <a:buFont typeface="Wingdings" pitchFamily="2" charset="2"/>
              <a:buChar char="Ø"/>
            </a:pPr>
            <a:r>
              <a:rPr lang="en-US" sz="2200" b="1" i="1" dirty="0" smtClean="0">
                <a:solidFill>
                  <a:srgbClr val="C00000"/>
                </a:solidFill>
                <a:latin typeface="Book Antiqua" pitchFamily="18" charset="0"/>
              </a:rPr>
              <a:t>Propagation based techniques </a:t>
            </a:r>
            <a:r>
              <a:rPr lang="en-US" sz="2200" dirty="0" smtClean="0">
                <a:latin typeface="Book Antiqua" pitchFamily="18" charset="0"/>
              </a:rPr>
              <a:t>(</a:t>
            </a:r>
            <a:r>
              <a:rPr lang="en-US" sz="2200" dirty="0" err="1" smtClean="0">
                <a:latin typeface="Book Antiqua" pitchFamily="18" charset="0"/>
              </a:rPr>
              <a:t>Snigirev</a:t>
            </a:r>
            <a:r>
              <a:rPr lang="en-US" sz="2200" dirty="0" smtClean="0">
                <a:latin typeface="Book Antiqua" pitchFamily="18" charset="0"/>
              </a:rPr>
              <a:t> 1995) </a:t>
            </a:r>
          </a:p>
          <a:p>
            <a:pPr algn="just"/>
            <a:endParaRPr lang="en-US" sz="2400" dirty="0" smtClean="0">
              <a:latin typeface="Book Antiqua" pitchFamily="18" charset="0"/>
            </a:endParaRPr>
          </a:p>
          <a:p>
            <a:pPr algn="just"/>
            <a:endParaRPr lang="en-US" sz="2400" dirty="0" smtClean="0">
              <a:latin typeface="Book Antiqua" pitchFamily="18" charset="0"/>
            </a:endParaRPr>
          </a:p>
          <a:p>
            <a:pPr algn="just"/>
            <a:endParaRPr lang="en-US" sz="2400" dirty="0">
              <a:latin typeface="Book Antiqua" pitchFamily="18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-72008" y="-27384"/>
            <a:ext cx="3059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i="1" dirty="0" smtClean="0">
                <a:solidFill>
                  <a:schemeClr val="bg2"/>
                </a:solidFill>
              </a:rPr>
              <a:t>DROITE Lyon  10/2012</a:t>
            </a:r>
            <a:endParaRPr lang="fr-FR" b="1" i="1" dirty="0">
              <a:solidFill>
                <a:schemeClr val="bg2"/>
              </a:solidFill>
            </a:endParaRPr>
          </a:p>
        </p:txBody>
      </p:sp>
      <p:pic>
        <p:nvPicPr>
          <p:cNvPr id="4" name="Picture 1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68344" y="188640"/>
            <a:ext cx="1275993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re 1"/>
          <p:cNvSpPr txBox="1">
            <a:spLocks/>
          </p:cNvSpPr>
          <p:nvPr/>
        </p:nvSpPr>
        <p:spPr>
          <a:xfrm>
            <a:off x="0" y="332656"/>
            <a:ext cx="9144000" cy="720080"/>
          </a:xfrm>
          <a:prstGeom prst="rect">
            <a:avLst/>
          </a:prstGeom>
        </p:spPr>
        <p:txBody>
          <a:bodyPr/>
          <a:lstStyle/>
          <a:p>
            <a:pPr lvl="0">
              <a:spcBef>
                <a:spcPct val="0"/>
              </a:spcBef>
              <a:defRPr/>
            </a:pPr>
            <a:r>
              <a:rPr lang="en-US" sz="3200" b="1" dirty="0" smtClean="0">
                <a:solidFill>
                  <a:schemeClr val="tx2"/>
                </a:solidFill>
                <a:latin typeface="Book Antiqua" pitchFamily="18" charset="0"/>
              </a:rPr>
              <a:t>Phase Problem</a:t>
            </a:r>
            <a:endParaRPr kumimoji="0" lang="fr-FR" sz="3200" b="1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Book Antiqua" pitchFamily="18" charset="0"/>
              <a:ea typeface="+mj-ea"/>
              <a:cs typeface="+mj-cs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8856984" y="6516052"/>
            <a:ext cx="539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2060"/>
                </a:solidFill>
                <a:latin typeface="Book Antiqua" pitchFamily="18" charset="0"/>
              </a:rPr>
              <a:t>5</a:t>
            </a:r>
            <a:endParaRPr lang="fr-FR" b="1" dirty="0">
              <a:solidFill>
                <a:srgbClr val="002060"/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e 7"/>
          <p:cNvGrpSpPr/>
          <p:nvPr/>
        </p:nvGrpSpPr>
        <p:grpSpPr>
          <a:xfrm>
            <a:off x="7668344" y="188640"/>
            <a:ext cx="1763688" cy="6706036"/>
            <a:chOff x="7668344" y="188640"/>
            <a:chExt cx="1763688" cy="6706036"/>
          </a:xfrm>
        </p:grpSpPr>
        <p:pic>
          <p:nvPicPr>
            <p:cNvPr id="2" name="Picture 11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668344" y="188640"/>
              <a:ext cx="1275993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ZoneTexte 6"/>
            <p:cNvSpPr txBox="1"/>
            <p:nvPr/>
          </p:nvSpPr>
          <p:spPr>
            <a:xfrm>
              <a:off x="8892480" y="6525344"/>
              <a:ext cx="5395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>
                  <a:solidFill>
                    <a:srgbClr val="002060"/>
                  </a:solidFill>
                  <a:latin typeface="Book Antiqua" pitchFamily="18" charset="0"/>
                </a:rPr>
                <a:t>6</a:t>
              </a:r>
            </a:p>
          </p:txBody>
        </p:sp>
      </p:grpSp>
      <p:sp>
        <p:nvSpPr>
          <p:cNvPr id="10" name="Espace réservé du contenu 2"/>
          <p:cNvSpPr txBox="1">
            <a:spLocks/>
          </p:cNvSpPr>
          <p:nvPr/>
        </p:nvSpPr>
        <p:spPr>
          <a:xfrm>
            <a:off x="0" y="980728"/>
            <a:ext cx="9144000" cy="5256584"/>
          </a:xfrm>
          <a:prstGeom prst="rect">
            <a:avLst/>
          </a:prstGeom>
        </p:spPr>
        <p:txBody>
          <a:bodyPr/>
          <a:lstStyle/>
          <a:p>
            <a:pPr marL="365760" lvl="0" indent="-256032">
              <a:spcBef>
                <a:spcPts val="300"/>
              </a:spcBef>
              <a:buFont typeface="Arial" pitchFamily="34" charset="0"/>
              <a:buChar char="•"/>
            </a:pPr>
            <a:r>
              <a:rPr lang="en-US" altLang="zh-CN" sz="2400" b="1" dirty="0" smtClean="0">
                <a:solidFill>
                  <a:schemeClr val="tx2"/>
                </a:solidFill>
                <a:latin typeface="Book Antiqua" pitchFamily="18" charset="0"/>
              </a:rPr>
              <a:t>Images </a:t>
            </a:r>
            <a:r>
              <a:rPr lang="fr-FR" sz="2400" b="1" dirty="0" smtClean="0">
                <a:solidFill>
                  <a:schemeClr val="tx2"/>
                </a:solidFill>
                <a:latin typeface="Book Antiqua" pitchFamily="18" charset="0"/>
              </a:rPr>
              <a:t>acquisition </a:t>
            </a:r>
            <a:r>
              <a:rPr lang="fr-FR" altLang="zh-CN" sz="2400" dirty="0" smtClean="0">
                <a:latin typeface="Book Antiqua" pitchFamily="18" charset="0"/>
              </a:rPr>
              <a:t>(</a:t>
            </a:r>
            <a:r>
              <a:rPr lang="fr-FR" sz="2400" dirty="0" smtClean="0">
                <a:latin typeface="Book Antiqua" pitchFamily="18" charset="0"/>
              </a:rPr>
              <a:t>ID19 « </a:t>
            </a:r>
            <a:r>
              <a:rPr lang="fr-FR" sz="2400" dirty="0" err="1" smtClean="0">
                <a:latin typeface="Book Antiqua" pitchFamily="18" charset="0"/>
              </a:rPr>
              <a:t>in-line</a:t>
            </a:r>
            <a:r>
              <a:rPr lang="fr-FR" sz="2400" dirty="0" smtClean="0">
                <a:latin typeface="Book Antiqua" pitchFamily="18" charset="0"/>
              </a:rPr>
              <a:t> phase </a:t>
            </a:r>
            <a:r>
              <a:rPr lang="fr-FR" sz="2400" dirty="0" err="1" smtClean="0">
                <a:latin typeface="Book Antiqua" pitchFamily="18" charset="0"/>
              </a:rPr>
              <a:t>tomography</a:t>
            </a:r>
            <a:r>
              <a:rPr lang="fr-FR" sz="2400" dirty="0" smtClean="0">
                <a:latin typeface="Book Antiqua" pitchFamily="18" charset="0"/>
              </a:rPr>
              <a:t> setup »</a:t>
            </a:r>
            <a:r>
              <a:rPr lang="fr-FR" altLang="zh-CN" sz="2400" dirty="0" smtClean="0">
                <a:latin typeface="Book Antiqua" pitchFamily="18" charset="0"/>
              </a:rPr>
              <a:t>)</a:t>
            </a:r>
          </a:p>
          <a:p>
            <a:pPr marL="365760" lvl="0" indent="-256032">
              <a:spcBef>
                <a:spcPts val="300"/>
              </a:spcBef>
            </a:pPr>
            <a:endParaRPr lang="fr-FR" altLang="zh-CN" sz="2400" i="1" dirty="0" smtClean="0">
              <a:latin typeface="Book Antiqua" pitchFamily="18" charset="0"/>
            </a:endParaRPr>
          </a:p>
          <a:p>
            <a:pPr marL="822960" lvl="1" indent="-256032" algn="just">
              <a:spcBef>
                <a:spcPts val="300"/>
              </a:spcBef>
              <a:buFont typeface="Wingdings" pitchFamily="2" charset="2"/>
              <a:buChar char="Ø"/>
            </a:pPr>
            <a:r>
              <a:rPr lang="en-US" sz="2200" dirty="0" smtClean="0">
                <a:solidFill>
                  <a:schemeClr val="tx2"/>
                </a:solidFill>
                <a:latin typeface="Book Antiqua" pitchFamily="18" charset="0"/>
                <a:ea typeface="DejaVu Sans" pitchFamily="34" charset="0"/>
                <a:cs typeface="Arial" charset="0"/>
              </a:rPr>
              <a:t>Phase contrast is achieved by moving the detector downstream of the imaged object</a:t>
            </a:r>
          </a:p>
          <a:p>
            <a:pPr marL="822960" lvl="1" indent="-256032" algn="just">
              <a:spcBef>
                <a:spcPts val="300"/>
              </a:spcBef>
            </a:pPr>
            <a:endParaRPr lang="en-US" sz="2200" dirty="0" smtClean="0">
              <a:solidFill>
                <a:schemeClr val="tx2"/>
              </a:solidFill>
              <a:latin typeface="Book Antiqua" pitchFamily="18" charset="0"/>
              <a:ea typeface="DejaVu Sans" pitchFamily="34" charset="0"/>
              <a:cs typeface="Arial" charset="0"/>
            </a:endParaRPr>
          </a:p>
          <a:p>
            <a:pPr marL="822960" lvl="1" indent="-256032" algn="just">
              <a:spcBef>
                <a:spcPts val="300"/>
              </a:spcBef>
              <a:buFont typeface="Wingdings" pitchFamily="2" charset="2"/>
              <a:buChar char="Ø"/>
            </a:pPr>
            <a:r>
              <a:rPr lang="en-US" sz="2200" dirty="0" smtClean="0">
                <a:solidFill>
                  <a:schemeClr val="tx2"/>
                </a:solidFill>
                <a:latin typeface="Book Antiqua" pitchFamily="18" charset="0"/>
                <a:cs typeface="Arial" charset="0"/>
              </a:rPr>
              <a:t>Image formation is described by a quantitative, but nonlinear relationship (</a:t>
            </a:r>
            <a:r>
              <a:rPr lang="en-US" sz="2200" b="1" i="1" dirty="0" smtClean="0">
                <a:solidFill>
                  <a:srgbClr val="C00000"/>
                </a:solidFill>
                <a:latin typeface="Book Antiqua" pitchFamily="18" charset="0"/>
                <a:cs typeface="Arial" charset="0"/>
              </a:rPr>
              <a:t>Fresnel diffraction</a:t>
            </a:r>
            <a:r>
              <a:rPr lang="en-US" sz="2200" dirty="0" smtClean="0">
                <a:solidFill>
                  <a:schemeClr val="tx2"/>
                </a:solidFill>
                <a:latin typeface="Book Antiqua" pitchFamily="18" charset="0"/>
                <a:cs typeface="Arial" charset="0"/>
              </a:rPr>
              <a:t>).</a:t>
            </a:r>
          </a:p>
          <a:p>
            <a:pPr marL="658368" marR="0" lvl="1" indent="-246888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Tx/>
              <a:buFont typeface="Georgia"/>
              <a:buChar char="▫"/>
              <a:tabLst/>
              <a:defRPr/>
            </a:pPr>
            <a:endParaRPr kumimoji="0" lang="fr-FR" sz="2600" b="0" i="0" u="none" strike="noStrike" kern="120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DejaVu Sans" pitchFamily="34" charset="0"/>
              <a:cs typeface="Arial" charset="0"/>
            </a:endParaRPr>
          </a:p>
          <a:p>
            <a:pPr marL="658368" marR="0" lvl="1" indent="-246888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Tx/>
              <a:buFont typeface="Georgia"/>
              <a:buChar char="▫"/>
              <a:tabLst/>
              <a:defRPr/>
            </a:pPr>
            <a:endParaRPr kumimoji="0" lang="fr-FR" altLang="zh-CN" sz="2600" b="0" i="0" u="none" strike="noStrike" kern="120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Char char="•"/>
              <a:tabLst/>
              <a:defRPr/>
            </a:pP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4" name="Groupe 154"/>
          <p:cNvGrpSpPr/>
          <p:nvPr/>
        </p:nvGrpSpPr>
        <p:grpSpPr>
          <a:xfrm>
            <a:off x="35496" y="3723585"/>
            <a:ext cx="9352158" cy="3161799"/>
            <a:chOff x="127425" y="3541297"/>
            <a:chExt cx="9352158" cy="3161799"/>
          </a:xfrm>
        </p:grpSpPr>
        <p:sp>
          <p:nvSpPr>
            <p:cNvPr id="76" name="Rectangle 4"/>
            <p:cNvSpPr>
              <a:spLocks noChangeArrowheads="1"/>
            </p:cNvSpPr>
            <p:nvPr/>
          </p:nvSpPr>
          <p:spPr bwMode="auto">
            <a:xfrm>
              <a:off x="4051725" y="6033672"/>
              <a:ext cx="644525" cy="309563"/>
            </a:xfrm>
            <a:prstGeom prst="rect">
              <a:avLst/>
            </a:prstGeom>
            <a:solidFill>
              <a:schemeClr val="bg2"/>
            </a:solidFill>
            <a:ln w="12700">
              <a:miter lim="800000"/>
              <a:headEnd type="none" w="sm" len="sm"/>
              <a:tailEnd type="none" w="sm" len="sm"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bg2"/>
              </a:extrusionClr>
            </a:sp3d>
          </p:spPr>
          <p:txBody>
            <a:bodyPr wrap="none" anchor="ctr">
              <a:flatTx/>
            </a:bodyPr>
            <a:lstStyle/>
            <a:p>
              <a:endParaRPr lang="fr-FR" sz="1800">
                <a:latin typeface="Book Antiqua" pitchFamily="18" charset="0"/>
              </a:endParaRPr>
            </a:p>
          </p:txBody>
        </p:sp>
        <p:sp>
          <p:nvSpPr>
            <p:cNvPr id="77" name="Rectangle 5"/>
            <p:cNvSpPr>
              <a:spLocks noChangeArrowheads="1"/>
            </p:cNvSpPr>
            <p:nvPr/>
          </p:nvSpPr>
          <p:spPr bwMode="auto">
            <a:xfrm>
              <a:off x="4051725" y="5962235"/>
              <a:ext cx="644525" cy="93662"/>
            </a:xfrm>
            <a:prstGeom prst="rect">
              <a:avLst/>
            </a:prstGeom>
            <a:solidFill>
              <a:srgbClr val="C0C0C0"/>
            </a:solidFill>
            <a:ln w="12700">
              <a:miter lim="800000"/>
              <a:headEnd type="none" w="sm" len="sm"/>
              <a:tailEnd type="none" w="sm" len="sm"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C0C0C0"/>
              </a:extrusionClr>
            </a:sp3d>
          </p:spPr>
          <p:txBody>
            <a:bodyPr wrap="none" anchor="ctr">
              <a:flatTx/>
            </a:bodyPr>
            <a:lstStyle/>
            <a:p>
              <a:endParaRPr lang="fr-FR" sz="1800">
                <a:latin typeface="Book Antiqua" pitchFamily="18" charset="0"/>
              </a:endParaRPr>
            </a:p>
          </p:txBody>
        </p:sp>
        <p:sp>
          <p:nvSpPr>
            <p:cNvPr id="78" name="Line 6"/>
            <p:cNvSpPr>
              <a:spLocks noChangeShapeType="1"/>
            </p:cNvSpPr>
            <p:nvPr/>
          </p:nvSpPr>
          <p:spPr bwMode="auto">
            <a:xfrm flipV="1">
              <a:off x="4443837" y="5157372"/>
              <a:ext cx="0" cy="72072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 sz="1800">
                <a:latin typeface="Book Antiqua" pitchFamily="18" charset="0"/>
              </a:endParaRPr>
            </a:p>
          </p:txBody>
        </p:sp>
        <p:grpSp>
          <p:nvGrpSpPr>
            <p:cNvPr id="5" name="Group 7"/>
            <p:cNvGrpSpPr>
              <a:grpSpLocks/>
            </p:cNvGrpSpPr>
            <p:nvPr/>
          </p:nvGrpSpPr>
          <p:grpSpPr bwMode="auto">
            <a:xfrm>
              <a:off x="5116937" y="3541297"/>
              <a:ext cx="1022350" cy="1803400"/>
              <a:chOff x="4130" y="336"/>
              <a:chExt cx="644" cy="1136"/>
            </a:xfrm>
          </p:grpSpPr>
          <p:sp>
            <p:nvSpPr>
              <p:cNvPr id="80" name="Rectangle 8"/>
              <p:cNvSpPr>
                <a:spLocks noChangeArrowheads="1"/>
              </p:cNvSpPr>
              <p:nvPr/>
            </p:nvSpPr>
            <p:spPr bwMode="auto">
              <a:xfrm>
                <a:off x="4130" y="1217"/>
                <a:ext cx="47" cy="192"/>
              </a:xfrm>
              <a:prstGeom prst="rect">
                <a:avLst/>
              </a:prstGeom>
              <a:solidFill>
                <a:srgbClr val="EAEAEA"/>
              </a:solidFill>
              <a:ln w="12700">
                <a:miter lim="800000"/>
                <a:headEnd type="none" w="sm" len="sm"/>
                <a:tailEnd type="none" w="sm" len="sm"/>
              </a:ln>
              <a:effectLst/>
              <a:scene3d>
                <a:camera prst="legacyObliqueTopRight"/>
                <a:lightRig rig="legacyFlat3" dir="b"/>
              </a:scene3d>
              <a:sp3d extrusionH="125400" prstMaterial="legacyMatte">
                <a:bevelT w="13500" h="13500" prst="angle"/>
                <a:bevelB w="13500" h="13500" prst="angle"/>
                <a:extrusionClr>
                  <a:srgbClr val="EAEAEA"/>
                </a:extrusionClr>
              </a:sp3d>
            </p:spPr>
            <p:txBody>
              <a:bodyPr wrap="none" lIns="91436" tIns="45719" rIns="91436" bIns="45719" anchor="ctr">
                <a:flatTx/>
              </a:bodyPr>
              <a:lstStyle/>
              <a:p>
                <a:endParaRPr lang="fr-FR" sz="1800">
                  <a:latin typeface="Book Antiqua" pitchFamily="18" charset="0"/>
                </a:endParaRPr>
              </a:p>
            </p:txBody>
          </p:sp>
          <p:sp>
            <p:nvSpPr>
              <p:cNvPr id="81" name="Rectangle 9"/>
              <p:cNvSpPr>
                <a:spLocks noChangeArrowheads="1"/>
              </p:cNvSpPr>
              <p:nvPr/>
            </p:nvSpPr>
            <p:spPr bwMode="auto">
              <a:xfrm>
                <a:off x="4168" y="1136"/>
                <a:ext cx="528" cy="336"/>
              </a:xfrm>
              <a:prstGeom prst="rect">
                <a:avLst/>
              </a:prstGeom>
              <a:solidFill>
                <a:schemeClr val="bg1"/>
              </a:solidFill>
              <a:ln w="12700">
                <a:miter lim="800000"/>
                <a:headEnd type="none" w="sm" len="sm"/>
                <a:tailEnd type="none" w="sm" len="sm"/>
              </a:ln>
              <a:effectLst/>
              <a:scene3d>
                <a:camera prst="legacyObliqueTopRight"/>
                <a:lightRig rig="legacyFlat3" dir="b"/>
              </a:scene3d>
              <a:sp3d extrusionH="277800" prstMaterial="legacyMatte">
                <a:bevelT w="13500" h="13500" prst="angle"/>
                <a:bevelB w="13500" h="13500" prst="angle"/>
                <a:extrusionClr>
                  <a:schemeClr val="bg1"/>
                </a:extrusionClr>
              </a:sp3d>
            </p:spPr>
            <p:txBody>
              <a:bodyPr wrap="none" lIns="91436" tIns="45719" rIns="91436" bIns="45719" anchor="ctr">
                <a:flatTx/>
              </a:bodyPr>
              <a:lstStyle/>
              <a:p>
                <a:endParaRPr lang="fr-FR" sz="1800">
                  <a:latin typeface="Book Antiqua" pitchFamily="18" charset="0"/>
                </a:endParaRPr>
              </a:p>
            </p:txBody>
          </p:sp>
          <p:sp>
            <p:nvSpPr>
              <p:cNvPr id="82" name="Rectangle 10"/>
              <p:cNvSpPr>
                <a:spLocks noChangeArrowheads="1"/>
              </p:cNvSpPr>
              <p:nvPr/>
            </p:nvSpPr>
            <p:spPr bwMode="auto">
              <a:xfrm>
                <a:off x="4410" y="604"/>
                <a:ext cx="288" cy="527"/>
              </a:xfrm>
              <a:prstGeom prst="rect">
                <a:avLst/>
              </a:prstGeom>
              <a:solidFill>
                <a:schemeClr val="bg1"/>
              </a:solidFill>
              <a:ln w="12700">
                <a:miter lim="800000"/>
                <a:headEnd type="none" w="sm" len="sm"/>
                <a:tailEnd type="none" w="sm" len="sm"/>
              </a:ln>
              <a:effectLst/>
              <a:scene3d>
                <a:camera prst="legacyObliqueTopRight"/>
                <a:lightRig rig="legacyFlat3" dir="b"/>
              </a:scene3d>
              <a:sp3d extrusionH="277800" prstMaterial="legacyMatte">
                <a:bevelT w="13500" h="13500" prst="angle"/>
                <a:bevelB w="13500" h="13500" prst="angle"/>
                <a:extrusionClr>
                  <a:schemeClr val="bg1"/>
                </a:extrusionClr>
              </a:sp3d>
            </p:spPr>
            <p:txBody>
              <a:bodyPr wrap="none" lIns="91436" tIns="45719" rIns="91436" bIns="45719" anchor="ctr">
                <a:flatTx/>
              </a:bodyPr>
              <a:lstStyle/>
              <a:p>
                <a:endParaRPr lang="fr-FR" sz="1800">
                  <a:latin typeface="Book Antiqua" pitchFamily="18" charset="0"/>
                </a:endParaRPr>
              </a:p>
            </p:txBody>
          </p:sp>
          <p:sp>
            <p:nvSpPr>
              <p:cNvPr id="83" name="Rectangle 11"/>
              <p:cNvSpPr>
                <a:spLocks noChangeArrowheads="1"/>
              </p:cNvSpPr>
              <p:nvPr/>
            </p:nvSpPr>
            <p:spPr bwMode="auto">
              <a:xfrm>
                <a:off x="4294" y="336"/>
                <a:ext cx="480" cy="288"/>
              </a:xfrm>
              <a:prstGeom prst="rect">
                <a:avLst/>
              </a:prstGeom>
              <a:solidFill>
                <a:srgbClr val="EAEAEA"/>
              </a:solidFill>
              <a:ln w="12700">
                <a:miter lim="800000"/>
                <a:headEnd type="none" w="sm" len="sm"/>
                <a:tailEnd type="none" w="sm" len="sm"/>
              </a:ln>
              <a:effectLst/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EAEAEA"/>
                </a:extrusionClr>
              </a:sp3d>
            </p:spPr>
            <p:txBody>
              <a:bodyPr wrap="none" lIns="91436" tIns="45719" rIns="91436" bIns="45719" anchor="ctr">
                <a:flatTx/>
              </a:bodyPr>
              <a:lstStyle/>
              <a:p>
                <a:endParaRPr lang="fr-FR" sz="1800">
                  <a:latin typeface="Book Antiqua" pitchFamily="18" charset="0"/>
                </a:endParaRPr>
              </a:p>
            </p:txBody>
          </p:sp>
        </p:grpSp>
        <p:grpSp>
          <p:nvGrpSpPr>
            <p:cNvPr id="8" name="Group 12"/>
            <p:cNvGrpSpPr>
              <a:grpSpLocks/>
            </p:cNvGrpSpPr>
            <p:nvPr/>
          </p:nvGrpSpPr>
          <p:grpSpPr bwMode="auto">
            <a:xfrm>
              <a:off x="6031337" y="3541297"/>
              <a:ext cx="1022350" cy="1803400"/>
              <a:chOff x="4130" y="336"/>
              <a:chExt cx="644" cy="1136"/>
            </a:xfrm>
          </p:grpSpPr>
          <p:sp>
            <p:nvSpPr>
              <p:cNvPr id="85" name="Rectangle 13"/>
              <p:cNvSpPr>
                <a:spLocks noChangeArrowheads="1"/>
              </p:cNvSpPr>
              <p:nvPr/>
            </p:nvSpPr>
            <p:spPr bwMode="auto">
              <a:xfrm>
                <a:off x="4130" y="1217"/>
                <a:ext cx="47" cy="192"/>
              </a:xfrm>
              <a:prstGeom prst="rect">
                <a:avLst/>
              </a:prstGeom>
              <a:solidFill>
                <a:srgbClr val="EAEAEA"/>
              </a:solidFill>
              <a:ln w="12700">
                <a:miter lim="800000"/>
                <a:headEnd type="none" w="sm" len="sm"/>
                <a:tailEnd type="none" w="sm" len="sm"/>
              </a:ln>
              <a:effectLst/>
              <a:scene3d>
                <a:camera prst="legacyObliqueTopRight"/>
                <a:lightRig rig="legacyFlat3" dir="b"/>
              </a:scene3d>
              <a:sp3d extrusionH="125400" prstMaterial="legacyMatte">
                <a:bevelT w="13500" h="13500" prst="angle"/>
                <a:bevelB w="13500" h="13500" prst="angle"/>
                <a:extrusionClr>
                  <a:srgbClr val="EAEAEA"/>
                </a:extrusionClr>
              </a:sp3d>
            </p:spPr>
            <p:txBody>
              <a:bodyPr wrap="none" lIns="91436" tIns="45719" rIns="91436" bIns="45719" anchor="ctr">
                <a:flatTx/>
              </a:bodyPr>
              <a:lstStyle/>
              <a:p>
                <a:endParaRPr lang="fr-FR" sz="1800">
                  <a:latin typeface="Book Antiqua" pitchFamily="18" charset="0"/>
                </a:endParaRPr>
              </a:p>
            </p:txBody>
          </p:sp>
          <p:sp>
            <p:nvSpPr>
              <p:cNvPr id="86" name="Rectangle 14"/>
              <p:cNvSpPr>
                <a:spLocks noChangeArrowheads="1"/>
              </p:cNvSpPr>
              <p:nvPr/>
            </p:nvSpPr>
            <p:spPr bwMode="auto">
              <a:xfrm>
                <a:off x="4168" y="1136"/>
                <a:ext cx="528" cy="336"/>
              </a:xfrm>
              <a:prstGeom prst="rect">
                <a:avLst/>
              </a:prstGeom>
              <a:solidFill>
                <a:schemeClr val="bg1"/>
              </a:solidFill>
              <a:ln w="12700">
                <a:miter lim="800000"/>
                <a:headEnd type="none" w="sm" len="sm"/>
                <a:tailEnd type="none" w="sm" len="sm"/>
              </a:ln>
              <a:effectLst/>
              <a:scene3d>
                <a:camera prst="legacyObliqueTopRight"/>
                <a:lightRig rig="legacyFlat3" dir="b"/>
              </a:scene3d>
              <a:sp3d extrusionH="277800" prstMaterial="legacyMatte">
                <a:bevelT w="13500" h="13500" prst="angle"/>
                <a:bevelB w="13500" h="13500" prst="angle"/>
                <a:extrusionClr>
                  <a:schemeClr val="bg1"/>
                </a:extrusionClr>
              </a:sp3d>
            </p:spPr>
            <p:txBody>
              <a:bodyPr wrap="none" lIns="91436" tIns="45719" rIns="91436" bIns="45719" anchor="ctr">
                <a:flatTx/>
              </a:bodyPr>
              <a:lstStyle/>
              <a:p>
                <a:endParaRPr lang="fr-FR" sz="1800">
                  <a:latin typeface="Book Antiqua" pitchFamily="18" charset="0"/>
                </a:endParaRPr>
              </a:p>
            </p:txBody>
          </p:sp>
          <p:sp>
            <p:nvSpPr>
              <p:cNvPr id="87" name="Rectangle 15"/>
              <p:cNvSpPr>
                <a:spLocks noChangeArrowheads="1"/>
              </p:cNvSpPr>
              <p:nvPr/>
            </p:nvSpPr>
            <p:spPr bwMode="auto">
              <a:xfrm>
                <a:off x="4410" y="604"/>
                <a:ext cx="288" cy="527"/>
              </a:xfrm>
              <a:prstGeom prst="rect">
                <a:avLst/>
              </a:prstGeom>
              <a:solidFill>
                <a:schemeClr val="bg1"/>
              </a:solidFill>
              <a:ln w="12700">
                <a:miter lim="800000"/>
                <a:headEnd type="none" w="sm" len="sm"/>
                <a:tailEnd type="none" w="sm" len="sm"/>
              </a:ln>
              <a:effectLst/>
              <a:scene3d>
                <a:camera prst="legacyObliqueTopRight"/>
                <a:lightRig rig="legacyFlat3" dir="b"/>
              </a:scene3d>
              <a:sp3d extrusionH="277800" prstMaterial="legacyMatte">
                <a:bevelT w="13500" h="13500" prst="angle"/>
                <a:bevelB w="13500" h="13500" prst="angle"/>
                <a:extrusionClr>
                  <a:schemeClr val="bg1"/>
                </a:extrusionClr>
              </a:sp3d>
            </p:spPr>
            <p:txBody>
              <a:bodyPr wrap="none" lIns="91436" tIns="45719" rIns="91436" bIns="45719" anchor="ctr">
                <a:flatTx/>
              </a:bodyPr>
              <a:lstStyle/>
              <a:p>
                <a:endParaRPr lang="fr-FR" sz="1800">
                  <a:latin typeface="Book Antiqua" pitchFamily="18" charset="0"/>
                </a:endParaRPr>
              </a:p>
            </p:txBody>
          </p:sp>
          <p:sp>
            <p:nvSpPr>
              <p:cNvPr id="88" name="Rectangle 16"/>
              <p:cNvSpPr>
                <a:spLocks noChangeArrowheads="1"/>
              </p:cNvSpPr>
              <p:nvPr/>
            </p:nvSpPr>
            <p:spPr bwMode="auto">
              <a:xfrm>
                <a:off x="4294" y="336"/>
                <a:ext cx="480" cy="288"/>
              </a:xfrm>
              <a:prstGeom prst="rect">
                <a:avLst/>
              </a:prstGeom>
              <a:solidFill>
                <a:srgbClr val="EAEAEA"/>
              </a:solidFill>
              <a:ln w="12700">
                <a:miter lim="800000"/>
                <a:headEnd type="none" w="sm" len="sm"/>
                <a:tailEnd type="none" w="sm" len="sm"/>
              </a:ln>
              <a:effectLst/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EAEAEA"/>
                </a:extrusionClr>
              </a:sp3d>
            </p:spPr>
            <p:txBody>
              <a:bodyPr wrap="none" lIns="91436" tIns="45719" rIns="91436" bIns="45719" anchor="ctr">
                <a:flatTx/>
              </a:bodyPr>
              <a:lstStyle/>
              <a:p>
                <a:endParaRPr lang="fr-FR" sz="1800">
                  <a:latin typeface="Book Antiqua" pitchFamily="18" charset="0"/>
                </a:endParaRPr>
              </a:p>
            </p:txBody>
          </p:sp>
        </p:grpSp>
        <p:grpSp>
          <p:nvGrpSpPr>
            <p:cNvPr id="9" name="Group 17"/>
            <p:cNvGrpSpPr>
              <a:grpSpLocks/>
            </p:cNvGrpSpPr>
            <p:nvPr/>
          </p:nvGrpSpPr>
          <p:grpSpPr bwMode="auto">
            <a:xfrm>
              <a:off x="6945737" y="3541297"/>
              <a:ext cx="1022350" cy="1803400"/>
              <a:chOff x="4130" y="336"/>
              <a:chExt cx="644" cy="1136"/>
            </a:xfrm>
          </p:grpSpPr>
          <p:sp>
            <p:nvSpPr>
              <p:cNvPr id="90" name="Rectangle 18"/>
              <p:cNvSpPr>
                <a:spLocks noChangeArrowheads="1"/>
              </p:cNvSpPr>
              <p:nvPr/>
            </p:nvSpPr>
            <p:spPr bwMode="auto">
              <a:xfrm>
                <a:off x="4130" y="1217"/>
                <a:ext cx="47" cy="192"/>
              </a:xfrm>
              <a:prstGeom prst="rect">
                <a:avLst/>
              </a:prstGeom>
              <a:solidFill>
                <a:srgbClr val="EAEAEA"/>
              </a:solidFill>
              <a:ln w="12700">
                <a:miter lim="800000"/>
                <a:headEnd type="none" w="sm" len="sm"/>
                <a:tailEnd type="none" w="sm" len="sm"/>
              </a:ln>
              <a:effectLst/>
              <a:scene3d>
                <a:camera prst="legacyObliqueTopRight"/>
                <a:lightRig rig="legacyFlat3" dir="b"/>
              </a:scene3d>
              <a:sp3d extrusionH="125400" prstMaterial="legacyMatte">
                <a:bevelT w="13500" h="13500" prst="angle"/>
                <a:bevelB w="13500" h="13500" prst="angle"/>
                <a:extrusionClr>
                  <a:srgbClr val="EAEAEA"/>
                </a:extrusionClr>
              </a:sp3d>
            </p:spPr>
            <p:txBody>
              <a:bodyPr wrap="none" lIns="91436" tIns="45719" rIns="91436" bIns="45719" anchor="ctr">
                <a:flatTx/>
              </a:bodyPr>
              <a:lstStyle/>
              <a:p>
                <a:endParaRPr lang="fr-FR" sz="1800">
                  <a:latin typeface="Book Antiqua" pitchFamily="18" charset="0"/>
                </a:endParaRPr>
              </a:p>
            </p:txBody>
          </p:sp>
          <p:sp>
            <p:nvSpPr>
              <p:cNvPr id="91" name="Rectangle 19"/>
              <p:cNvSpPr>
                <a:spLocks noChangeArrowheads="1"/>
              </p:cNvSpPr>
              <p:nvPr/>
            </p:nvSpPr>
            <p:spPr bwMode="auto">
              <a:xfrm>
                <a:off x="4168" y="1136"/>
                <a:ext cx="528" cy="336"/>
              </a:xfrm>
              <a:prstGeom prst="rect">
                <a:avLst/>
              </a:prstGeom>
              <a:solidFill>
                <a:schemeClr val="bg1"/>
              </a:solidFill>
              <a:ln w="12700">
                <a:miter lim="800000"/>
                <a:headEnd type="none" w="sm" len="sm"/>
                <a:tailEnd type="none" w="sm" len="sm"/>
              </a:ln>
              <a:effectLst/>
              <a:scene3d>
                <a:camera prst="legacyObliqueTopRight"/>
                <a:lightRig rig="legacyFlat3" dir="b"/>
              </a:scene3d>
              <a:sp3d extrusionH="277800" prstMaterial="legacyMatte">
                <a:bevelT w="13500" h="13500" prst="angle"/>
                <a:bevelB w="13500" h="13500" prst="angle"/>
                <a:extrusionClr>
                  <a:schemeClr val="bg1"/>
                </a:extrusionClr>
              </a:sp3d>
            </p:spPr>
            <p:txBody>
              <a:bodyPr wrap="none" lIns="91436" tIns="45719" rIns="91436" bIns="45719" anchor="ctr">
                <a:flatTx/>
              </a:bodyPr>
              <a:lstStyle/>
              <a:p>
                <a:endParaRPr lang="fr-FR" sz="1800">
                  <a:latin typeface="Book Antiqua" pitchFamily="18" charset="0"/>
                </a:endParaRPr>
              </a:p>
            </p:txBody>
          </p:sp>
          <p:sp>
            <p:nvSpPr>
              <p:cNvPr id="92" name="Rectangle 20"/>
              <p:cNvSpPr>
                <a:spLocks noChangeArrowheads="1"/>
              </p:cNvSpPr>
              <p:nvPr/>
            </p:nvSpPr>
            <p:spPr bwMode="auto">
              <a:xfrm>
                <a:off x="4410" y="604"/>
                <a:ext cx="288" cy="527"/>
              </a:xfrm>
              <a:prstGeom prst="rect">
                <a:avLst/>
              </a:prstGeom>
              <a:solidFill>
                <a:schemeClr val="bg1"/>
              </a:solidFill>
              <a:ln w="12700">
                <a:miter lim="800000"/>
                <a:headEnd type="none" w="sm" len="sm"/>
                <a:tailEnd type="none" w="sm" len="sm"/>
              </a:ln>
              <a:effectLst/>
              <a:scene3d>
                <a:camera prst="legacyObliqueTopRight"/>
                <a:lightRig rig="legacyFlat3" dir="b"/>
              </a:scene3d>
              <a:sp3d extrusionH="277800" prstMaterial="legacyMatte">
                <a:bevelT w="13500" h="13500" prst="angle"/>
                <a:bevelB w="13500" h="13500" prst="angle"/>
                <a:extrusionClr>
                  <a:schemeClr val="bg1"/>
                </a:extrusionClr>
              </a:sp3d>
            </p:spPr>
            <p:txBody>
              <a:bodyPr wrap="none" lIns="91436" tIns="45719" rIns="91436" bIns="45719" anchor="ctr">
                <a:flatTx/>
              </a:bodyPr>
              <a:lstStyle/>
              <a:p>
                <a:endParaRPr lang="fr-FR" sz="1800">
                  <a:latin typeface="Book Antiqua" pitchFamily="18" charset="0"/>
                </a:endParaRPr>
              </a:p>
            </p:txBody>
          </p:sp>
          <p:sp>
            <p:nvSpPr>
              <p:cNvPr id="93" name="Rectangle 21"/>
              <p:cNvSpPr>
                <a:spLocks noChangeArrowheads="1"/>
              </p:cNvSpPr>
              <p:nvPr/>
            </p:nvSpPr>
            <p:spPr bwMode="auto">
              <a:xfrm>
                <a:off x="4294" y="336"/>
                <a:ext cx="480" cy="288"/>
              </a:xfrm>
              <a:prstGeom prst="rect">
                <a:avLst/>
              </a:prstGeom>
              <a:solidFill>
                <a:srgbClr val="EAEAEA"/>
              </a:solidFill>
              <a:ln w="12700">
                <a:miter lim="800000"/>
                <a:headEnd type="none" w="sm" len="sm"/>
                <a:tailEnd type="none" w="sm" len="sm"/>
              </a:ln>
              <a:effectLst/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EAEAEA"/>
                </a:extrusionClr>
              </a:sp3d>
            </p:spPr>
            <p:txBody>
              <a:bodyPr wrap="none" lIns="91436" tIns="45719" rIns="91436" bIns="45719" anchor="ctr">
                <a:flatTx/>
              </a:bodyPr>
              <a:lstStyle/>
              <a:p>
                <a:endParaRPr lang="fr-FR" sz="1800">
                  <a:latin typeface="Book Antiqua" pitchFamily="18" charset="0"/>
                </a:endParaRPr>
              </a:p>
            </p:txBody>
          </p:sp>
        </p:grpSp>
        <p:grpSp>
          <p:nvGrpSpPr>
            <p:cNvPr id="11" name="Group 22"/>
            <p:cNvGrpSpPr>
              <a:grpSpLocks/>
            </p:cNvGrpSpPr>
            <p:nvPr/>
          </p:nvGrpSpPr>
          <p:grpSpPr bwMode="auto">
            <a:xfrm>
              <a:off x="2402312" y="5141497"/>
              <a:ext cx="1384300" cy="295275"/>
              <a:chOff x="1773" y="1973"/>
              <a:chExt cx="872" cy="186"/>
            </a:xfrm>
          </p:grpSpPr>
          <p:grpSp>
            <p:nvGrpSpPr>
              <p:cNvPr id="12" name="Group 23"/>
              <p:cNvGrpSpPr>
                <a:grpSpLocks/>
              </p:cNvGrpSpPr>
              <p:nvPr/>
            </p:nvGrpSpPr>
            <p:grpSpPr bwMode="auto">
              <a:xfrm>
                <a:off x="1773" y="2064"/>
                <a:ext cx="869" cy="95"/>
                <a:chOff x="1773" y="2064"/>
                <a:chExt cx="869" cy="95"/>
              </a:xfrm>
            </p:grpSpPr>
            <p:sp>
              <p:nvSpPr>
                <p:cNvPr id="99" name="Rectangle 24"/>
                <p:cNvSpPr>
                  <a:spLocks noChangeArrowheads="1"/>
                </p:cNvSpPr>
                <p:nvPr/>
              </p:nvSpPr>
              <p:spPr bwMode="auto">
                <a:xfrm rot="-21184481">
                  <a:off x="1773" y="2111"/>
                  <a:ext cx="864" cy="48"/>
                </a:xfrm>
                <a:prstGeom prst="rect">
                  <a:avLst/>
                </a:prstGeom>
                <a:solidFill>
                  <a:srgbClr val="F8F8F8"/>
                </a:solidFill>
                <a:ln w="12700">
                  <a:miter lim="800000"/>
                  <a:headEnd type="none" w="sm" len="sm"/>
                  <a:tailEnd type="none" w="sm" len="sm"/>
                </a:ln>
                <a:effectLst/>
                <a:scene3d>
                  <a:camera prst="legacyObliqueTopRight"/>
                  <a:lightRig rig="legacyFlat3" dir="b"/>
                </a:scene3d>
                <a:sp3d extrusionH="430200" prstMaterial="legacyMatte">
                  <a:bevelT w="13500" h="13500" prst="angle"/>
                  <a:bevelB w="13500" h="13500" prst="angle"/>
                  <a:extrusionClr>
                    <a:srgbClr val="F8F8F8"/>
                  </a:extrusionClr>
                </a:sp3d>
              </p:spPr>
              <p:txBody>
                <a:bodyPr wrap="none" anchor="ctr">
                  <a:flatTx/>
                </a:bodyPr>
                <a:lstStyle/>
                <a:p>
                  <a:endParaRPr lang="fr-FR" sz="1800">
                    <a:latin typeface="Book Antiqua" pitchFamily="18" charset="0"/>
                  </a:endParaRPr>
                </a:p>
              </p:txBody>
            </p:sp>
            <p:sp>
              <p:nvSpPr>
                <p:cNvPr id="100" name="Rectangle 25"/>
                <p:cNvSpPr>
                  <a:spLocks noChangeArrowheads="1"/>
                </p:cNvSpPr>
                <p:nvPr/>
              </p:nvSpPr>
              <p:spPr bwMode="auto">
                <a:xfrm rot="-21184481">
                  <a:off x="1778" y="2064"/>
                  <a:ext cx="864" cy="48"/>
                </a:xfrm>
                <a:prstGeom prst="rect">
                  <a:avLst/>
                </a:prstGeom>
                <a:solidFill>
                  <a:srgbClr val="B2B2B2"/>
                </a:solidFill>
                <a:ln w="12700">
                  <a:miter lim="800000"/>
                  <a:headEnd type="none" w="sm" len="sm"/>
                  <a:tailEnd type="none" w="sm" len="sm"/>
                </a:ln>
                <a:effectLst/>
                <a:scene3d>
                  <a:camera prst="legacyObliqueTopRight"/>
                  <a:lightRig rig="legacyFlat3" dir="b"/>
                </a:scene3d>
                <a:sp3d extrusionH="430200" prstMaterial="legacyMatte">
                  <a:bevelT w="13500" h="13500" prst="angle"/>
                  <a:bevelB w="13500" h="13500" prst="angle"/>
                  <a:extrusionClr>
                    <a:srgbClr val="B2B2B2"/>
                  </a:extrusionClr>
                </a:sp3d>
              </p:spPr>
              <p:txBody>
                <a:bodyPr wrap="none" anchor="ctr">
                  <a:flatTx/>
                </a:bodyPr>
                <a:lstStyle/>
                <a:p>
                  <a:endParaRPr lang="fr-FR" sz="1800">
                    <a:latin typeface="Book Antiqua" pitchFamily="18" charset="0"/>
                  </a:endParaRPr>
                </a:p>
              </p:txBody>
            </p:sp>
          </p:grpSp>
          <p:grpSp>
            <p:nvGrpSpPr>
              <p:cNvPr id="13" name="Group 26"/>
              <p:cNvGrpSpPr>
                <a:grpSpLocks/>
              </p:cNvGrpSpPr>
              <p:nvPr/>
            </p:nvGrpSpPr>
            <p:grpSpPr bwMode="auto">
              <a:xfrm>
                <a:off x="1776" y="1973"/>
                <a:ext cx="869" cy="95"/>
                <a:chOff x="1773" y="2064"/>
                <a:chExt cx="869" cy="95"/>
              </a:xfrm>
            </p:grpSpPr>
            <p:sp>
              <p:nvSpPr>
                <p:cNvPr id="97" name="Rectangle 27"/>
                <p:cNvSpPr>
                  <a:spLocks noChangeArrowheads="1"/>
                </p:cNvSpPr>
                <p:nvPr/>
              </p:nvSpPr>
              <p:spPr bwMode="auto">
                <a:xfrm rot="-21184481">
                  <a:off x="1773" y="2111"/>
                  <a:ext cx="864" cy="48"/>
                </a:xfrm>
                <a:prstGeom prst="rect">
                  <a:avLst/>
                </a:prstGeom>
                <a:solidFill>
                  <a:srgbClr val="F8F8F8"/>
                </a:solidFill>
                <a:ln w="12700">
                  <a:miter lim="800000"/>
                  <a:headEnd type="none" w="sm" len="sm"/>
                  <a:tailEnd type="none" w="sm" len="sm"/>
                </a:ln>
                <a:effectLst/>
                <a:scene3d>
                  <a:camera prst="legacyObliqueTopRight"/>
                  <a:lightRig rig="legacyFlat3" dir="b"/>
                </a:scene3d>
                <a:sp3d extrusionH="430200" prstMaterial="legacyMatte">
                  <a:bevelT w="13500" h="13500" prst="angle"/>
                  <a:bevelB w="13500" h="13500" prst="angle"/>
                  <a:extrusionClr>
                    <a:srgbClr val="F8F8F8"/>
                  </a:extrusionClr>
                </a:sp3d>
              </p:spPr>
              <p:txBody>
                <a:bodyPr wrap="none" anchor="ctr">
                  <a:flatTx/>
                </a:bodyPr>
                <a:lstStyle/>
                <a:p>
                  <a:endParaRPr lang="fr-FR" sz="1800">
                    <a:latin typeface="Book Antiqua" pitchFamily="18" charset="0"/>
                  </a:endParaRPr>
                </a:p>
              </p:txBody>
            </p:sp>
            <p:sp>
              <p:nvSpPr>
                <p:cNvPr id="98" name="Rectangle 28"/>
                <p:cNvSpPr>
                  <a:spLocks noChangeArrowheads="1"/>
                </p:cNvSpPr>
                <p:nvPr/>
              </p:nvSpPr>
              <p:spPr bwMode="auto">
                <a:xfrm rot="-21184481">
                  <a:off x="1778" y="2064"/>
                  <a:ext cx="864" cy="48"/>
                </a:xfrm>
                <a:prstGeom prst="rect">
                  <a:avLst/>
                </a:prstGeom>
                <a:solidFill>
                  <a:srgbClr val="B2B2B2"/>
                </a:solidFill>
                <a:ln w="12700">
                  <a:miter lim="800000"/>
                  <a:headEnd type="none" w="sm" len="sm"/>
                  <a:tailEnd type="none" w="sm" len="sm"/>
                </a:ln>
                <a:effectLst/>
                <a:scene3d>
                  <a:camera prst="legacyObliqueTopRight"/>
                  <a:lightRig rig="legacyFlat3" dir="b"/>
                </a:scene3d>
                <a:sp3d extrusionH="430200" prstMaterial="legacyMatte">
                  <a:bevelT w="13500" h="13500" prst="angle"/>
                  <a:bevelB w="13500" h="13500" prst="angle"/>
                  <a:extrusionClr>
                    <a:srgbClr val="B2B2B2"/>
                  </a:extrusionClr>
                </a:sp3d>
              </p:spPr>
              <p:txBody>
                <a:bodyPr wrap="none" anchor="ctr">
                  <a:flatTx/>
                </a:bodyPr>
                <a:lstStyle/>
                <a:p>
                  <a:endParaRPr lang="fr-FR" sz="1800">
                    <a:latin typeface="Book Antiqua" pitchFamily="18" charset="0"/>
                  </a:endParaRPr>
                </a:p>
              </p:txBody>
            </p:sp>
          </p:grpSp>
        </p:grpSp>
        <p:sp>
          <p:nvSpPr>
            <p:cNvPr id="101" name="Line 29"/>
            <p:cNvSpPr>
              <a:spLocks noChangeShapeType="1"/>
            </p:cNvSpPr>
            <p:nvPr/>
          </p:nvSpPr>
          <p:spPr bwMode="auto">
            <a:xfrm>
              <a:off x="3164312" y="5065297"/>
              <a:ext cx="4772025" cy="0"/>
            </a:xfrm>
            <a:prstGeom prst="line">
              <a:avLst/>
            </a:prstGeom>
            <a:noFill/>
            <a:ln w="127000">
              <a:solidFill>
                <a:schemeClr val="hlink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fr-FR" sz="1800">
                <a:latin typeface="Book Antiqua" pitchFamily="18" charset="0"/>
              </a:endParaRPr>
            </a:p>
          </p:txBody>
        </p:sp>
        <p:grpSp>
          <p:nvGrpSpPr>
            <p:cNvPr id="14" name="Group 30"/>
            <p:cNvGrpSpPr>
              <a:grpSpLocks/>
            </p:cNvGrpSpPr>
            <p:nvPr/>
          </p:nvGrpSpPr>
          <p:grpSpPr bwMode="auto">
            <a:xfrm rot="761350">
              <a:off x="202037" y="4333460"/>
              <a:ext cx="1123950" cy="517525"/>
              <a:chOff x="576" y="1402"/>
              <a:chExt cx="708" cy="326"/>
            </a:xfrm>
          </p:grpSpPr>
          <p:sp>
            <p:nvSpPr>
              <p:cNvPr id="103" name="Rectangle 31"/>
              <p:cNvSpPr>
                <a:spLocks noChangeArrowheads="1"/>
              </p:cNvSpPr>
              <p:nvPr/>
            </p:nvSpPr>
            <p:spPr bwMode="auto">
              <a:xfrm>
                <a:off x="576" y="1632"/>
                <a:ext cx="672" cy="96"/>
              </a:xfrm>
              <a:prstGeom prst="rect">
                <a:avLst/>
              </a:prstGeom>
              <a:solidFill>
                <a:srgbClr val="DDDDDD"/>
              </a:solidFill>
              <a:ln w="12700">
                <a:miter lim="800000"/>
                <a:headEnd type="none" w="sm" len="sm"/>
                <a:tailEnd type="none" w="sm" len="sm"/>
              </a:ln>
              <a:effectLst/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DDDDDD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fr-FR" sz="1800">
                  <a:latin typeface="Book Antiqua" pitchFamily="18" charset="0"/>
                </a:endParaRPr>
              </a:p>
            </p:txBody>
          </p:sp>
          <p:sp>
            <p:nvSpPr>
              <p:cNvPr id="104" name="Rectangle 32"/>
              <p:cNvSpPr>
                <a:spLocks noChangeArrowheads="1"/>
              </p:cNvSpPr>
              <p:nvPr/>
            </p:nvSpPr>
            <p:spPr bwMode="auto">
              <a:xfrm>
                <a:off x="576" y="1402"/>
                <a:ext cx="672" cy="96"/>
              </a:xfrm>
              <a:prstGeom prst="rect">
                <a:avLst/>
              </a:prstGeom>
              <a:solidFill>
                <a:srgbClr val="DDDDDD"/>
              </a:solidFill>
              <a:ln w="12700">
                <a:miter lim="800000"/>
                <a:headEnd type="none" w="sm" len="sm"/>
                <a:tailEnd type="none" w="sm" len="sm"/>
              </a:ln>
              <a:effectLst/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DDDDDD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fr-FR" sz="1800">
                  <a:latin typeface="Book Antiqua" pitchFamily="18" charset="0"/>
                </a:endParaRPr>
              </a:p>
            </p:txBody>
          </p:sp>
          <p:grpSp>
            <p:nvGrpSpPr>
              <p:cNvPr id="15" name="Group 33"/>
              <p:cNvGrpSpPr>
                <a:grpSpLocks/>
              </p:cNvGrpSpPr>
              <p:nvPr/>
            </p:nvGrpSpPr>
            <p:grpSpPr bwMode="auto">
              <a:xfrm>
                <a:off x="660" y="1517"/>
                <a:ext cx="624" cy="47"/>
                <a:chOff x="672" y="2784"/>
                <a:chExt cx="624" cy="48"/>
              </a:xfrm>
            </p:grpSpPr>
            <p:sp>
              <p:nvSpPr>
                <p:cNvPr id="106" name="AutoShape 34"/>
                <p:cNvSpPr>
                  <a:spLocks noChangeArrowheads="1"/>
                </p:cNvSpPr>
                <p:nvPr/>
              </p:nvSpPr>
              <p:spPr bwMode="auto">
                <a:xfrm>
                  <a:off x="816" y="2784"/>
                  <a:ext cx="48" cy="48"/>
                </a:xfrm>
                <a:prstGeom prst="wave">
                  <a:avLst>
                    <a:gd name="adj1" fmla="val 13005"/>
                    <a:gd name="adj2" fmla="val 0"/>
                  </a:avLst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fr-FR" sz="1800">
                    <a:latin typeface="Book Antiqua" pitchFamily="18" charset="0"/>
                  </a:endParaRPr>
                </a:p>
              </p:txBody>
            </p:sp>
            <p:sp>
              <p:nvSpPr>
                <p:cNvPr id="107" name="AutoShape 35"/>
                <p:cNvSpPr>
                  <a:spLocks noChangeArrowheads="1"/>
                </p:cNvSpPr>
                <p:nvPr/>
              </p:nvSpPr>
              <p:spPr bwMode="auto">
                <a:xfrm>
                  <a:off x="864" y="2784"/>
                  <a:ext cx="48" cy="48"/>
                </a:xfrm>
                <a:prstGeom prst="wave">
                  <a:avLst>
                    <a:gd name="adj1" fmla="val 13005"/>
                    <a:gd name="adj2" fmla="val 0"/>
                  </a:avLst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fr-FR" sz="1800">
                    <a:latin typeface="Book Antiqua" pitchFamily="18" charset="0"/>
                  </a:endParaRPr>
                </a:p>
              </p:txBody>
            </p:sp>
            <p:sp>
              <p:nvSpPr>
                <p:cNvPr id="108" name="AutoShape 36"/>
                <p:cNvSpPr>
                  <a:spLocks noChangeArrowheads="1"/>
                </p:cNvSpPr>
                <p:nvPr/>
              </p:nvSpPr>
              <p:spPr bwMode="auto">
                <a:xfrm>
                  <a:off x="912" y="2784"/>
                  <a:ext cx="48" cy="48"/>
                </a:xfrm>
                <a:prstGeom prst="wave">
                  <a:avLst>
                    <a:gd name="adj1" fmla="val 13005"/>
                    <a:gd name="adj2" fmla="val 0"/>
                  </a:avLst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fr-FR" sz="1800">
                    <a:latin typeface="Book Antiqua" pitchFamily="18" charset="0"/>
                  </a:endParaRPr>
                </a:p>
              </p:txBody>
            </p:sp>
            <p:sp>
              <p:nvSpPr>
                <p:cNvPr id="109" name="AutoShape 37"/>
                <p:cNvSpPr>
                  <a:spLocks noChangeArrowheads="1"/>
                </p:cNvSpPr>
                <p:nvPr/>
              </p:nvSpPr>
              <p:spPr bwMode="auto">
                <a:xfrm>
                  <a:off x="960" y="2784"/>
                  <a:ext cx="48" cy="48"/>
                </a:xfrm>
                <a:prstGeom prst="wave">
                  <a:avLst>
                    <a:gd name="adj1" fmla="val 13005"/>
                    <a:gd name="adj2" fmla="val 0"/>
                  </a:avLst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fr-FR" sz="1800">
                    <a:latin typeface="Book Antiqua" pitchFamily="18" charset="0"/>
                  </a:endParaRPr>
                </a:p>
              </p:txBody>
            </p:sp>
            <p:sp>
              <p:nvSpPr>
                <p:cNvPr id="110" name="AutoShape 38"/>
                <p:cNvSpPr>
                  <a:spLocks noChangeArrowheads="1"/>
                </p:cNvSpPr>
                <p:nvPr/>
              </p:nvSpPr>
              <p:spPr bwMode="auto">
                <a:xfrm>
                  <a:off x="1008" y="2784"/>
                  <a:ext cx="48" cy="48"/>
                </a:xfrm>
                <a:prstGeom prst="wave">
                  <a:avLst>
                    <a:gd name="adj1" fmla="val 13005"/>
                    <a:gd name="adj2" fmla="val 0"/>
                  </a:avLst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fr-FR" sz="1800">
                    <a:latin typeface="Book Antiqua" pitchFamily="18" charset="0"/>
                  </a:endParaRPr>
                </a:p>
              </p:txBody>
            </p:sp>
            <p:sp>
              <p:nvSpPr>
                <p:cNvPr id="111" name="AutoShape 39"/>
                <p:cNvSpPr>
                  <a:spLocks noChangeArrowheads="1"/>
                </p:cNvSpPr>
                <p:nvPr/>
              </p:nvSpPr>
              <p:spPr bwMode="auto">
                <a:xfrm>
                  <a:off x="1056" y="2784"/>
                  <a:ext cx="48" cy="48"/>
                </a:xfrm>
                <a:prstGeom prst="wave">
                  <a:avLst>
                    <a:gd name="adj1" fmla="val 13005"/>
                    <a:gd name="adj2" fmla="val 0"/>
                  </a:avLst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fr-FR" sz="1800">
                    <a:latin typeface="Book Antiqua" pitchFamily="18" charset="0"/>
                  </a:endParaRPr>
                </a:p>
              </p:txBody>
            </p:sp>
            <p:sp>
              <p:nvSpPr>
                <p:cNvPr id="112" name="AutoShape 40"/>
                <p:cNvSpPr>
                  <a:spLocks noChangeArrowheads="1"/>
                </p:cNvSpPr>
                <p:nvPr/>
              </p:nvSpPr>
              <p:spPr bwMode="auto">
                <a:xfrm>
                  <a:off x="1104" y="2784"/>
                  <a:ext cx="48" cy="48"/>
                </a:xfrm>
                <a:prstGeom prst="wave">
                  <a:avLst>
                    <a:gd name="adj1" fmla="val 13005"/>
                    <a:gd name="adj2" fmla="val 0"/>
                  </a:avLst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fr-FR" sz="1800">
                    <a:latin typeface="Book Antiqua" pitchFamily="18" charset="0"/>
                  </a:endParaRPr>
                </a:p>
              </p:txBody>
            </p:sp>
            <p:sp>
              <p:nvSpPr>
                <p:cNvPr id="113" name="AutoShape 41"/>
                <p:cNvSpPr>
                  <a:spLocks noChangeArrowheads="1"/>
                </p:cNvSpPr>
                <p:nvPr/>
              </p:nvSpPr>
              <p:spPr bwMode="auto">
                <a:xfrm>
                  <a:off x="1152" y="2784"/>
                  <a:ext cx="48" cy="48"/>
                </a:xfrm>
                <a:prstGeom prst="wave">
                  <a:avLst>
                    <a:gd name="adj1" fmla="val 13005"/>
                    <a:gd name="adj2" fmla="val 0"/>
                  </a:avLst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fr-FR" sz="1800">
                    <a:latin typeface="Book Antiqua" pitchFamily="18" charset="0"/>
                  </a:endParaRPr>
                </a:p>
              </p:txBody>
            </p:sp>
            <p:sp>
              <p:nvSpPr>
                <p:cNvPr id="114" name="AutoShape 42"/>
                <p:cNvSpPr>
                  <a:spLocks noChangeArrowheads="1"/>
                </p:cNvSpPr>
                <p:nvPr/>
              </p:nvSpPr>
              <p:spPr bwMode="auto">
                <a:xfrm>
                  <a:off x="1200" y="2784"/>
                  <a:ext cx="48" cy="48"/>
                </a:xfrm>
                <a:prstGeom prst="wave">
                  <a:avLst>
                    <a:gd name="adj1" fmla="val 13005"/>
                    <a:gd name="adj2" fmla="val 0"/>
                  </a:avLst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fr-FR" sz="1800">
                    <a:latin typeface="Book Antiqua" pitchFamily="18" charset="0"/>
                  </a:endParaRPr>
                </a:p>
              </p:txBody>
            </p:sp>
            <p:sp>
              <p:nvSpPr>
                <p:cNvPr id="115" name="AutoShape 43"/>
                <p:cNvSpPr>
                  <a:spLocks noChangeArrowheads="1"/>
                </p:cNvSpPr>
                <p:nvPr/>
              </p:nvSpPr>
              <p:spPr bwMode="auto">
                <a:xfrm>
                  <a:off x="1248" y="2784"/>
                  <a:ext cx="48" cy="48"/>
                </a:xfrm>
                <a:prstGeom prst="wave">
                  <a:avLst>
                    <a:gd name="adj1" fmla="val 13005"/>
                    <a:gd name="adj2" fmla="val 0"/>
                  </a:avLst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fr-FR" sz="1800">
                    <a:latin typeface="Book Antiqua" pitchFamily="18" charset="0"/>
                  </a:endParaRPr>
                </a:p>
              </p:txBody>
            </p:sp>
            <p:sp>
              <p:nvSpPr>
                <p:cNvPr id="116" name="AutoShape 44"/>
                <p:cNvSpPr>
                  <a:spLocks noChangeArrowheads="1"/>
                </p:cNvSpPr>
                <p:nvPr/>
              </p:nvSpPr>
              <p:spPr bwMode="auto">
                <a:xfrm>
                  <a:off x="768" y="2784"/>
                  <a:ext cx="48" cy="48"/>
                </a:xfrm>
                <a:prstGeom prst="wave">
                  <a:avLst>
                    <a:gd name="adj1" fmla="val 13005"/>
                    <a:gd name="adj2" fmla="val 0"/>
                  </a:avLst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fr-FR" sz="1800">
                    <a:latin typeface="Book Antiqua" pitchFamily="18" charset="0"/>
                  </a:endParaRPr>
                </a:p>
              </p:txBody>
            </p:sp>
            <p:sp>
              <p:nvSpPr>
                <p:cNvPr id="117" name="AutoShape 45"/>
                <p:cNvSpPr>
                  <a:spLocks noChangeArrowheads="1"/>
                </p:cNvSpPr>
                <p:nvPr/>
              </p:nvSpPr>
              <p:spPr bwMode="auto">
                <a:xfrm>
                  <a:off x="720" y="2784"/>
                  <a:ext cx="48" cy="48"/>
                </a:xfrm>
                <a:prstGeom prst="wave">
                  <a:avLst>
                    <a:gd name="adj1" fmla="val 13005"/>
                    <a:gd name="adj2" fmla="val 0"/>
                  </a:avLst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fr-FR" sz="1800">
                    <a:latin typeface="Book Antiqua" pitchFamily="18" charset="0"/>
                  </a:endParaRPr>
                </a:p>
              </p:txBody>
            </p:sp>
            <p:sp>
              <p:nvSpPr>
                <p:cNvPr id="118" name="AutoShape 46"/>
                <p:cNvSpPr>
                  <a:spLocks noChangeArrowheads="1"/>
                </p:cNvSpPr>
                <p:nvPr/>
              </p:nvSpPr>
              <p:spPr bwMode="auto">
                <a:xfrm>
                  <a:off x="672" y="2784"/>
                  <a:ext cx="48" cy="48"/>
                </a:xfrm>
                <a:prstGeom prst="wave">
                  <a:avLst>
                    <a:gd name="adj1" fmla="val 13005"/>
                    <a:gd name="adj2" fmla="val 0"/>
                  </a:avLst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fr-FR" sz="1800">
                    <a:latin typeface="Book Antiqua" pitchFamily="18" charset="0"/>
                  </a:endParaRPr>
                </a:p>
              </p:txBody>
            </p:sp>
          </p:grpSp>
        </p:grpSp>
        <p:sp>
          <p:nvSpPr>
            <p:cNvPr id="119" name="Line 47"/>
            <p:cNvSpPr>
              <a:spLocks noChangeShapeType="1"/>
            </p:cNvSpPr>
            <p:nvPr/>
          </p:nvSpPr>
          <p:spPr bwMode="auto">
            <a:xfrm rot="761350" flipV="1">
              <a:off x="1322812" y="4698585"/>
              <a:ext cx="441325" cy="4762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fr-FR" sz="1800">
                <a:latin typeface="Book Antiqua" pitchFamily="18" charset="0"/>
              </a:endParaRPr>
            </a:p>
          </p:txBody>
        </p:sp>
        <p:sp>
          <p:nvSpPr>
            <p:cNvPr id="120" name="Line 48"/>
            <p:cNvSpPr>
              <a:spLocks noChangeShapeType="1"/>
            </p:cNvSpPr>
            <p:nvPr/>
          </p:nvSpPr>
          <p:spPr bwMode="auto">
            <a:xfrm rot="761350">
              <a:off x="1759375" y="4442997"/>
              <a:ext cx="0" cy="6096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fr-FR" sz="1800">
                <a:latin typeface="Book Antiqua" pitchFamily="18" charset="0"/>
              </a:endParaRPr>
            </a:p>
          </p:txBody>
        </p:sp>
        <p:sp>
          <p:nvSpPr>
            <p:cNvPr id="121" name="Line 49"/>
            <p:cNvSpPr>
              <a:spLocks noChangeShapeType="1"/>
            </p:cNvSpPr>
            <p:nvPr/>
          </p:nvSpPr>
          <p:spPr bwMode="auto">
            <a:xfrm rot="761350">
              <a:off x="1849862" y="4382672"/>
              <a:ext cx="0" cy="6111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fr-FR" sz="1800">
                <a:latin typeface="Book Antiqua" pitchFamily="18" charset="0"/>
              </a:endParaRPr>
            </a:p>
          </p:txBody>
        </p:sp>
        <p:sp>
          <p:nvSpPr>
            <p:cNvPr id="122" name="Line 50"/>
            <p:cNvSpPr>
              <a:spLocks noChangeShapeType="1"/>
            </p:cNvSpPr>
            <p:nvPr/>
          </p:nvSpPr>
          <p:spPr bwMode="auto">
            <a:xfrm rot="761350">
              <a:off x="1816525" y="4914485"/>
              <a:ext cx="1373187" cy="0"/>
            </a:xfrm>
            <a:prstGeom prst="line">
              <a:avLst/>
            </a:prstGeom>
            <a:noFill/>
            <a:ln w="127000">
              <a:solidFill>
                <a:srgbClr val="FFFF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fr-FR" sz="1800">
                <a:latin typeface="Book Antiqua" pitchFamily="18" charset="0"/>
              </a:endParaRPr>
            </a:p>
          </p:txBody>
        </p:sp>
        <p:sp>
          <p:nvSpPr>
            <p:cNvPr id="123" name="Line 51"/>
            <p:cNvSpPr>
              <a:spLocks noChangeShapeType="1"/>
            </p:cNvSpPr>
            <p:nvPr/>
          </p:nvSpPr>
          <p:spPr bwMode="auto">
            <a:xfrm rot="761350" flipH="1">
              <a:off x="1767312" y="4376322"/>
              <a:ext cx="74613" cy="685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fr-FR" sz="1800">
                <a:latin typeface="Book Antiqua" pitchFamily="18" charset="0"/>
              </a:endParaRPr>
            </a:p>
          </p:txBody>
        </p:sp>
        <p:sp>
          <p:nvSpPr>
            <p:cNvPr id="124" name="Text Box 52"/>
            <p:cNvSpPr txBox="1">
              <a:spLocks noChangeArrowheads="1"/>
            </p:cNvSpPr>
            <p:nvPr/>
          </p:nvSpPr>
          <p:spPr bwMode="auto">
            <a:xfrm>
              <a:off x="127425" y="4933536"/>
              <a:ext cx="1492247" cy="602786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square" lIns="75749" tIns="37874" rIns="75749" bIns="37874">
              <a:spAutoFit/>
            </a:bodyPr>
            <a:lstStyle/>
            <a:p>
              <a:pPr defTabSz="757238" eaLnBrk="0" hangingPunct="0">
                <a:lnSpc>
                  <a:spcPct val="70000"/>
                </a:lnSpc>
                <a:spcBef>
                  <a:spcPct val="50000"/>
                </a:spcBef>
              </a:pPr>
              <a:r>
                <a:rPr lang="en-US" sz="1800" dirty="0" smtClean="0">
                  <a:latin typeface="Book Antiqua" pitchFamily="18" charset="0"/>
                  <a:ea typeface="Lucida Sans Unicode" pitchFamily="34" charset="0"/>
                  <a:cs typeface="Lucida Sans Unicode" pitchFamily="34" charset="0"/>
                </a:rPr>
                <a:t>Insertion </a:t>
              </a:r>
            </a:p>
            <a:p>
              <a:pPr defTabSz="757238" eaLnBrk="0" hangingPunct="0">
                <a:lnSpc>
                  <a:spcPct val="70000"/>
                </a:lnSpc>
                <a:spcBef>
                  <a:spcPct val="50000"/>
                </a:spcBef>
              </a:pPr>
              <a:r>
                <a:rPr lang="en-US" dirty="0" smtClean="0">
                  <a:latin typeface="Book Antiqua" pitchFamily="18" charset="0"/>
                  <a:ea typeface="Lucida Sans Unicode" pitchFamily="34" charset="0"/>
                  <a:cs typeface="Lucida Sans Unicode" pitchFamily="34" charset="0"/>
                </a:rPr>
                <a:t>Device</a:t>
              </a:r>
              <a:endParaRPr lang="en-US" sz="1800" dirty="0">
                <a:latin typeface="Book Antiqua" pitchFamily="18" charset="0"/>
                <a:ea typeface="Lucida Sans Unicode" pitchFamily="34" charset="0"/>
                <a:cs typeface="Lucida Sans Unicode" pitchFamily="34" charset="0"/>
              </a:endParaRPr>
            </a:p>
          </p:txBody>
        </p:sp>
        <p:sp>
          <p:nvSpPr>
            <p:cNvPr id="125" name="Line 53"/>
            <p:cNvSpPr>
              <a:spLocks noChangeShapeType="1"/>
            </p:cNvSpPr>
            <p:nvPr/>
          </p:nvSpPr>
          <p:spPr bwMode="auto">
            <a:xfrm>
              <a:off x="1306937" y="4150897"/>
              <a:ext cx="1981200" cy="5334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fr-FR" sz="1800">
                <a:latin typeface="Book Antiqua" pitchFamily="18" charset="0"/>
              </a:endParaRPr>
            </a:p>
          </p:txBody>
        </p:sp>
        <p:sp>
          <p:nvSpPr>
            <p:cNvPr id="126" name="Text Box 54"/>
            <p:cNvSpPr txBox="1">
              <a:spLocks noChangeArrowheads="1"/>
            </p:cNvSpPr>
            <p:nvPr/>
          </p:nvSpPr>
          <p:spPr bwMode="auto">
            <a:xfrm>
              <a:off x="1916537" y="4074697"/>
              <a:ext cx="1090613" cy="35348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lIns="75749" tIns="37874" rIns="75749" bIns="37874">
              <a:spAutoFit/>
            </a:bodyPr>
            <a:lstStyle/>
            <a:p>
              <a:pPr defTabSz="757238" eaLnBrk="0" hangingPunct="0">
                <a:spcBef>
                  <a:spcPct val="50000"/>
                </a:spcBef>
              </a:pPr>
              <a:r>
                <a:rPr lang="en-US" sz="1800">
                  <a:latin typeface="Book Antiqua" pitchFamily="18" charset="0"/>
                  <a:ea typeface="Lucida Sans Unicode" pitchFamily="34" charset="0"/>
                  <a:cs typeface="Lucida Sans Unicode" pitchFamily="34" charset="0"/>
                  <a:sym typeface="Symbol" pitchFamily="18" charset="2"/>
                </a:rPr>
                <a:t></a:t>
              </a:r>
              <a:r>
                <a:rPr lang="en-US" sz="1800">
                  <a:latin typeface="Book Antiqua" pitchFamily="18" charset="0"/>
                  <a:ea typeface="Lucida Sans Unicode" pitchFamily="34" charset="0"/>
                  <a:cs typeface="Lucida Sans Unicode" pitchFamily="34" charset="0"/>
                </a:rPr>
                <a:t> 140 m</a:t>
              </a:r>
            </a:p>
          </p:txBody>
        </p:sp>
        <p:sp>
          <p:nvSpPr>
            <p:cNvPr id="127" name="Text Box 55"/>
            <p:cNvSpPr txBox="1">
              <a:spLocks noChangeArrowheads="1"/>
            </p:cNvSpPr>
            <p:nvPr/>
          </p:nvSpPr>
          <p:spPr bwMode="auto">
            <a:xfrm>
              <a:off x="2287665" y="5413505"/>
              <a:ext cx="2044700" cy="56873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lIns="75749" tIns="37874" rIns="75749" bIns="37874">
              <a:spAutoFit/>
            </a:bodyPr>
            <a:lstStyle/>
            <a:p>
              <a:pPr defTabSz="757238" eaLnBrk="0" hangingPunct="0">
                <a:lnSpc>
                  <a:spcPct val="60000"/>
                </a:lnSpc>
                <a:spcBef>
                  <a:spcPct val="50000"/>
                </a:spcBef>
              </a:pPr>
              <a:r>
                <a:rPr lang="en-US" sz="1800" dirty="0" smtClean="0">
                  <a:latin typeface="Book Antiqua" pitchFamily="18" charset="0"/>
                  <a:ea typeface="Lucida Sans Unicode" pitchFamily="34" charset="0"/>
                  <a:cs typeface="Lucida Sans Unicode" pitchFamily="34" charset="0"/>
                </a:rPr>
                <a:t>Multilayer</a:t>
              </a:r>
            </a:p>
            <a:p>
              <a:pPr defTabSz="757238" eaLnBrk="0" hangingPunct="0">
                <a:lnSpc>
                  <a:spcPct val="60000"/>
                </a:lnSpc>
                <a:spcBef>
                  <a:spcPct val="50000"/>
                </a:spcBef>
              </a:pPr>
              <a:r>
                <a:rPr lang="en-US" sz="1800" dirty="0" err="1" smtClean="0">
                  <a:latin typeface="Book Antiqua" pitchFamily="18" charset="0"/>
                  <a:ea typeface="Lucida Sans Unicode" pitchFamily="34" charset="0"/>
                  <a:cs typeface="Lucida Sans Unicode" pitchFamily="34" charset="0"/>
                </a:rPr>
                <a:t>Monochromator</a:t>
              </a:r>
              <a:endParaRPr lang="en-US" sz="1800" dirty="0">
                <a:latin typeface="Book Antiqua" pitchFamily="18" charset="0"/>
                <a:ea typeface="Lucida Sans Unicode" pitchFamily="34" charset="0"/>
                <a:cs typeface="Lucida Sans Unicode" pitchFamily="34" charset="0"/>
              </a:endParaRPr>
            </a:p>
          </p:txBody>
        </p:sp>
        <p:sp>
          <p:nvSpPr>
            <p:cNvPr id="128" name="Line 56"/>
            <p:cNvSpPr>
              <a:spLocks noChangeShapeType="1"/>
            </p:cNvSpPr>
            <p:nvPr/>
          </p:nvSpPr>
          <p:spPr bwMode="auto">
            <a:xfrm>
              <a:off x="3305600" y="4693822"/>
              <a:ext cx="111601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fr-FR" sz="1800">
                <a:latin typeface="Book Antiqua" pitchFamily="18" charset="0"/>
              </a:endParaRPr>
            </a:p>
          </p:txBody>
        </p:sp>
        <p:sp>
          <p:nvSpPr>
            <p:cNvPr id="129" name="Text Box 57"/>
            <p:cNvSpPr txBox="1">
              <a:spLocks noChangeArrowheads="1"/>
            </p:cNvSpPr>
            <p:nvPr/>
          </p:nvSpPr>
          <p:spPr bwMode="auto">
            <a:xfrm>
              <a:off x="3070650" y="4349335"/>
              <a:ext cx="1047750" cy="35348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lIns="75749" tIns="37874" rIns="75749" bIns="37874">
              <a:spAutoFit/>
            </a:bodyPr>
            <a:lstStyle/>
            <a:p>
              <a:pPr defTabSz="757238" eaLnBrk="0" hangingPunct="0">
                <a:spcBef>
                  <a:spcPct val="50000"/>
                </a:spcBef>
              </a:pPr>
              <a:r>
                <a:rPr lang="en-US" sz="1800">
                  <a:latin typeface="Book Antiqua" pitchFamily="18" charset="0"/>
                  <a:ea typeface="Lucida Sans Unicode" pitchFamily="34" charset="0"/>
                  <a:cs typeface="Lucida Sans Unicode" pitchFamily="34" charset="0"/>
                  <a:sym typeface="Symbol" pitchFamily="18" charset="2"/>
                </a:rPr>
                <a:t></a:t>
              </a:r>
              <a:r>
                <a:rPr lang="en-US" sz="1800">
                  <a:latin typeface="Book Antiqua" pitchFamily="18" charset="0"/>
                  <a:ea typeface="Lucida Sans Unicode" pitchFamily="34" charset="0"/>
                  <a:cs typeface="Lucida Sans Unicode" pitchFamily="34" charset="0"/>
                </a:rPr>
                <a:t> 2 m</a:t>
              </a:r>
            </a:p>
          </p:txBody>
        </p:sp>
        <p:sp>
          <p:nvSpPr>
            <p:cNvPr id="130" name="Line 58"/>
            <p:cNvSpPr>
              <a:spLocks noChangeShapeType="1"/>
            </p:cNvSpPr>
            <p:nvPr/>
          </p:nvSpPr>
          <p:spPr bwMode="auto">
            <a:xfrm flipV="1">
              <a:off x="4458125" y="5449472"/>
              <a:ext cx="3527425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fr-FR" sz="1800">
                <a:latin typeface="Book Antiqua" pitchFamily="18" charset="0"/>
              </a:endParaRPr>
            </a:p>
          </p:txBody>
        </p:sp>
        <p:sp>
          <p:nvSpPr>
            <p:cNvPr id="131" name="Text Box 59"/>
            <p:cNvSpPr txBox="1">
              <a:spLocks noChangeArrowheads="1"/>
            </p:cNvSpPr>
            <p:nvPr/>
          </p:nvSpPr>
          <p:spPr bwMode="auto">
            <a:xfrm>
              <a:off x="4879953" y="5446297"/>
              <a:ext cx="3312368" cy="76898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square" lIns="75749" tIns="37874" rIns="75749" bIns="37874">
              <a:spAutoFit/>
            </a:bodyPr>
            <a:lstStyle/>
            <a:p>
              <a:pPr algn="ctr" defTabSz="757238" eaLnBrk="0" hangingPunct="0">
                <a:spcBef>
                  <a:spcPct val="50000"/>
                </a:spcBef>
              </a:pPr>
              <a:r>
                <a:rPr lang="en-US" sz="1800" dirty="0">
                  <a:latin typeface="Book Antiqua" pitchFamily="18" charset="0"/>
                  <a:ea typeface="Lucida Sans Unicode" pitchFamily="34" charset="0"/>
                  <a:cs typeface="Lucida Sans Unicode" pitchFamily="34" charset="0"/>
                </a:rPr>
                <a:t>0.03  to  0.990 </a:t>
              </a:r>
              <a:r>
                <a:rPr lang="en-US" sz="1800" dirty="0" smtClean="0">
                  <a:latin typeface="Book Antiqua" pitchFamily="18" charset="0"/>
                  <a:ea typeface="Lucida Sans Unicode" pitchFamily="34" charset="0"/>
                  <a:cs typeface="Lucida Sans Unicode" pitchFamily="34" charset="0"/>
                </a:rPr>
                <a:t>m</a:t>
              </a:r>
            </a:p>
            <a:p>
              <a:pPr algn="ctr" defTabSz="757238" eaLnBrk="0" hangingPunct="0">
                <a:spcBef>
                  <a:spcPct val="50000"/>
                </a:spcBef>
              </a:pPr>
              <a:r>
                <a:rPr lang="en-US" b="1" dirty="0" smtClean="0">
                  <a:latin typeface="Book Antiqua" pitchFamily="18" charset="0"/>
                  <a:ea typeface="Lucida Sans Unicode" pitchFamily="34" charset="0"/>
                  <a:cs typeface="Lucida Sans Unicode" pitchFamily="34" charset="0"/>
                </a:rPr>
                <a:t>Near field Fresnel diffraction</a:t>
              </a:r>
              <a:endParaRPr lang="en-US" sz="1800" b="1" dirty="0">
                <a:latin typeface="Book Antiqua" pitchFamily="18" charset="0"/>
                <a:ea typeface="Lucida Sans Unicode" pitchFamily="34" charset="0"/>
                <a:cs typeface="Lucida Sans Unicode" pitchFamily="34" charset="0"/>
              </a:endParaRPr>
            </a:p>
          </p:txBody>
        </p:sp>
        <p:grpSp>
          <p:nvGrpSpPr>
            <p:cNvPr id="16" name="Group 60"/>
            <p:cNvGrpSpPr>
              <a:grpSpLocks/>
            </p:cNvGrpSpPr>
            <p:nvPr/>
          </p:nvGrpSpPr>
          <p:grpSpPr bwMode="auto">
            <a:xfrm>
              <a:off x="7860137" y="3541297"/>
              <a:ext cx="1022350" cy="1803400"/>
              <a:chOff x="3418" y="1086"/>
              <a:chExt cx="644" cy="1137"/>
            </a:xfrm>
          </p:grpSpPr>
          <p:sp>
            <p:nvSpPr>
              <p:cNvPr id="133" name="Rectangle 61"/>
              <p:cNvSpPr>
                <a:spLocks noChangeArrowheads="1"/>
              </p:cNvSpPr>
              <p:nvPr/>
            </p:nvSpPr>
            <p:spPr bwMode="auto">
              <a:xfrm>
                <a:off x="3456" y="1887"/>
                <a:ext cx="528" cy="336"/>
              </a:xfrm>
              <a:prstGeom prst="rect">
                <a:avLst/>
              </a:prstGeom>
              <a:solidFill>
                <a:schemeClr val="bg1"/>
              </a:solidFill>
              <a:ln w="12700">
                <a:miter lim="800000"/>
                <a:headEnd type="none" w="sm" len="sm"/>
                <a:tailEnd type="none" w="sm" len="sm"/>
              </a:ln>
              <a:effectLst/>
              <a:scene3d>
                <a:camera prst="legacyObliqueTopRight"/>
                <a:lightRig rig="legacyFlat3" dir="b"/>
              </a:scene3d>
              <a:sp3d extrusionH="277800" prstMaterial="legacyMatte">
                <a:bevelT w="13500" h="13500" prst="angle"/>
                <a:bevelB w="13500" h="13500" prst="angle"/>
                <a:extrusionClr>
                  <a:schemeClr val="bg1"/>
                </a:extrusionClr>
              </a:sp3d>
            </p:spPr>
            <p:txBody>
              <a:bodyPr wrap="none" lIns="91436" tIns="45719" rIns="91436" bIns="45719" anchor="ctr">
                <a:flatTx/>
              </a:bodyPr>
              <a:lstStyle/>
              <a:p>
                <a:endParaRPr lang="fr-FR" sz="1800">
                  <a:latin typeface="Book Antiqua" pitchFamily="18" charset="0"/>
                </a:endParaRPr>
              </a:p>
            </p:txBody>
          </p:sp>
          <p:sp>
            <p:nvSpPr>
              <p:cNvPr id="134" name="Rectangle 62"/>
              <p:cNvSpPr>
                <a:spLocks noChangeArrowheads="1"/>
              </p:cNvSpPr>
              <p:nvPr/>
            </p:nvSpPr>
            <p:spPr bwMode="auto">
              <a:xfrm>
                <a:off x="3418" y="1968"/>
                <a:ext cx="47" cy="192"/>
              </a:xfrm>
              <a:prstGeom prst="rect">
                <a:avLst/>
              </a:prstGeom>
              <a:solidFill>
                <a:srgbClr val="FFFF00"/>
              </a:solidFill>
              <a:ln w="12700">
                <a:miter lim="800000"/>
                <a:headEnd type="none" w="sm" len="sm"/>
                <a:tailEnd type="none" w="sm" len="sm"/>
              </a:ln>
              <a:effectLst/>
              <a:scene3d>
                <a:camera prst="legacyObliqueTopRight"/>
                <a:lightRig rig="legacyFlat3" dir="b"/>
              </a:scene3d>
              <a:sp3d extrusionH="125400" prstMaterial="legacyMatte">
                <a:bevelT w="13500" h="13500" prst="angle"/>
                <a:bevelB w="13500" h="13500" prst="angle"/>
                <a:extrusionClr>
                  <a:srgbClr val="FFFF00"/>
                </a:extrusionClr>
              </a:sp3d>
            </p:spPr>
            <p:txBody>
              <a:bodyPr wrap="none" lIns="91436" tIns="45719" rIns="91436" bIns="45719" anchor="ctr">
                <a:flatTx/>
              </a:bodyPr>
              <a:lstStyle/>
              <a:p>
                <a:endParaRPr lang="fr-FR" sz="1800">
                  <a:latin typeface="Book Antiqua" pitchFamily="18" charset="0"/>
                </a:endParaRPr>
              </a:p>
            </p:txBody>
          </p:sp>
          <p:grpSp>
            <p:nvGrpSpPr>
              <p:cNvPr id="17" name="Group 63"/>
              <p:cNvGrpSpPr>
                <a:grpSpLocks/>
              </p:cNvGrpSpPr>
              <p:nvPr/>
            </p:nvGrpSpPr>
            <p:grpSpPr bwMode="auto">
              <a:xfrm>
                <a:off x="3504" y="1920"/>
                <a:ext cx="96" cy="240"/>
                <a:chOff x="3504" y="1920"/>
                <a:chExt cx="96" cy="240"/>
              </a:xfrm>
            </p:grpSpPr>
            <p:sp>
              <p:nvSpPr>
                <p:cNvPr id="142" name="Oval 64"/>
                <p:cNvSpPr>
                  <a:spLocks noChangeArrowheads="1"/>
                </p:cNvSpPr>
                <p:nvPr/>
              </p:nvSpPr>
              <p:spPr bwMode="auto">
                <a:xfrm>
                  <a:off x="3504" y="1920"/>
                  <a:ext cx="48" cy="240"/>
                </a:xfrm>
                <a:prstGeom prst="ellipse">
                  <a:avLst/>
                </a:prstGeom>
                <a:solidFill>
                  <a:schemeClr val="tx2"/>
                </a:solidFill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lIns="91436" tIns="45719" rIns="91436" bIns="45719" anchor="ctr"/>
                <a:lstStyle/>
                <a:p>
                  <a:endParaRPr lang="fr-FR" sz="1800">
                    <a:latin typeface="Book Antiqua" pitchFamily="18" charset="0"/>
                  </a:endParaRPr>
                </a:p>
              </p:txBody>
            </p:sp>
            <p:sp>
              <p:nvSpPr>
                <p:cNvPr id="143" name="Oval 65"/>
                <p:cNvSpPr>
                  <a:spLocks noChangeArrowheads="1"/>
                </p:cNvSpPr>
                <p:nvPr/>
              </p:nvSpPr>
              <p:spPr bwMode="auto">
                <a:xfrm>
                  <a:off x="3552" y="1920"/>
                  <a:ext cx="48" cy="240"/>
                </a:xfrm>
                <a:prstGeom prst="ellipse">
                  <a:avLst/>
                </a:prstGeom>
                <a:solidFill>
                  <a:schemeClr val="tx2"/>
                </a:solidFill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lIns="91436" tIns="45719" rIns="91436" bIns="45719" anchor="ctr"/>
                <a:lstStyle/>
                <a:p>
                  <a:endParaRPr lang="fr-FR" sz="1800">
                    <a:latin typeface="Book Antiqua" pitchFamily="18" charset="0"/>
                  </a:endParaRPr>
                </a:p>
              </p:txBody>
            </p:sp>
          </p:grpSp>
          <p:sp>
            <p:nvSpPr>
              <p:cNvPr id="136" name="Rectangle 66"/>
              <p:cNvSpPr>
                <a:spLocks noChangeArrowheads="1"/>
              </p:cNvSpPr>
              <p:nvPr/>
            </p:nvSpPr>
            <p:spPr bwMode="auto">
              <a:xfrm rot="-2535827">
                <a:off x="3696" y="2054"/>
                <a:ext cx="288" cy="48"/>
              </a:xfrm>
              <a:prstGeom prst="rect">
                <a:avLst/>
              </a:prstGeom>
              <a:solidFill>
                <a:schemeClr val="folHlink"/>
              </a:solidFill>
              <a:ln w="12700">
                <a:miter lim="800000"/>
                <a:headEnd type="none" w="sm" len="sm"/>
                <a:tailEnd type="none" w="sm" len="sm"/>
              </a:ln>
              <a:effectLst/>
              <a:scene3d>
                <a:camera prst="legacyObliqueTopRight"/>
                <a:lightRig rig="legacyFlat3" dir="b"/>
              </a:scene3d>
              <a:sp3d extrusionH="277800" prstMaterial="legacyMatte">
                <a:bevelT w="13500" h="13500" prst="angle"/>
                <a:bevelB w="13500" h="13500" prst="angle"/>
                <a:extrusionClr>
                  <a:schemeClr val="folHlink"/>
                </a:extrusionClr>
              </a:sp3d>
            </p:spPr>
            <p:txBody>
              <a:bodyPr wrap="none" lIns="91436" tIns="45719" rIns="91436" bIns="45719" anchor="ctr">
                <a:flatTx/>
              </a:bodyPr>
              <a:lstStyle/>
              <a:p>
                <a:pPr eaLnBrk="0" hangingPunct="0"/>
                <a:endParaRPr lang="sv-SE" sz="1800">
                  <a:latin typeface="Book Antiqua" pitchFamily="18" charset="0"/>
                </a:endParaRPr>
              </a:p>
            </p:txBody>
          </p:sp>
          <p:sp>
            <p:nvSpPr>
              <p:cNvPr id="137" name="Rectangle 67"/>
              <p:cNvSpPr>
                <a:spLocks noChangeArrowheads="1"/>
              </p:cNvSpPr>
              <p:nvPr/>
            </p:nvSpPr>
            <p:spPr bwMode="auto">
              <a:xfrm>
                <a:off x="3698" y="1354"/>
                <a:ext cx="288" cy="528"/>
              </a:xfrm>
              <a:prstGeom prst="rect">
                <a:avLst/>
              </a:prstGeom>
              <a:solidFill>
                <a:schemeClr val="bg1"/>
              </a:solidFill>
              <a:ln w="12700">
                <a:miter lim="800000"/>
                <a:headEnd type="none" w="sm" len="sm"/>
                <a:tailEnd type="none" w="sm" len="sm"/>
              </a:ln>
              <a:effectLst/>
              <a:scene3d>
                <a:camera prst="legacyObliqueTopRight"/>
                <a:lightRig rig="legacyFlat3" dir="b"/>
              </a:scene3d>
              <a:sp3d extrusionH="277800" prstMaterial="legacyMatte">
                <a:bevelT w="13500" h="13500" prst="angle"/>
                <a:bevelB w="13500" h="13500" prst="angle"/>
                <a:extrusionClr>
                  <a:schemeClr val="bg1"/>
                </a:extrusionClr>
              </a:sp3d>
            </p:spPr>
            <p:txBody>
              <a:bodyPr wrap="none" lIns="91436" tIns="45719" rIns="91436" bIns="45719" anchor="ctr">
                <a:flatTx/>
              </a:bodyPr>
              <a:lstStyle/>
              <a:p>
                <a:endParaRPr lang="fr-FR" sz="1800">
                  <a:latin typeface="Book Antiqua" pitchFamily="18" charset="0"/>
                </a:endParaRPr>
              </a:p>
            </p:txBody>
          </p:sp>
          <p:sp>
            <p:nvSpPr>
              <p:cNvPr id="138" name="Rectangle 68"/>
              <p:cNvSpPr>
                <a:spLocks noChangeArrowheads="1"/>
              </p:cNvSpPr>
              <p:nvPr/>
            </p:nvSpPr>
            <p:spPr bwMode="auto">
              <a:xfrm>
                <a:off x="3582" y="1086"/>
                <a:ext cx="480" cy="288"/>
              </a:xfrm>
              <a:prstGeom prst="rect">
                <a:avLst/>
              </a:prstGeom>
              <a:solidFill>
                <a:schemeClr val="folHlink"/>
              </a:solidFill>
              <a:ln w="12700">
                <a:miter lim="800000"/>
                <a:headEnd type="none" w="sm" len="sm"/>
                <a:tailEnd type="none" w="sm" len="sm"/>
              </a:ln>
              <a:effectLst/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chemeClr val="folHlink"/>
                </a:extrusionClr>
              </a:sp3d>
            </p:spPr>
            <p:txBody>
              <a:bodyPr wrap="none" lIns="91436" tIns="45719" rIns="91436" bIns="45719" anchor="ctr">
                <a:flatTx/>
              </a:bodyPr>
              <a:lstStyle/>
              <a:p>
                <a:endParaRPr lang="fr-FR" sz="1800">
                  <a:latin typeface="Book Antiqua" pitchFamily="18" charset="0"/>
                </a:endParaRPr>
              </a:p>
            </p:txBody>
          </p:sp>
          <p:grpSp>
            <p:nvGrpSpPr>
              <p:cNvPr id="18" name="Group 69"/>
              <p:cNvGrpSpPr>
                <a:grpSpLocks/>
              </p:cNvGrpSpPr>
              <p:nvPr/>
            </p:nvGrpSpPr>
            <p:grpSpPr bwMode="auto">
              <a:xfrm rot="-16200000">
                <a:off x="3796" y="1323"/>
                <a:ext cx="96" cy="240"/>
                <a:chOff x="3504" y="1920"/>
                <a:chExt cx="96" cy="240"/>
              </a:xfrm>
            </p:grpSpPr>
            <p:sp>
              <p:nvSpPr>
                <p:cNvPr id="140" name="Oval 70"/>
                <p:cNvSpPr>
                  <a:spLocks noChangeArrowheads="1"/>
                </p:cNvSpPr>
                <p:nvPr/>
              </p:nvSpPr>
              <p:spPr bwMode="auto">
                <a:xfrm>
                  <a:off x="3504" y="1920"/>
                  <a:ext cx="48" cy="240"/>
                </a:xfrm>
                <a:prstGeom prst="ellipse">
                  <a:avLst/>
                </a:prstGeom>
                <a:solidFill>
                  <a:schemeClr val="tx2"/>
                </a:solidFill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lIns="91436" tIns="45719" rIns="91436" bIns="45719" anchor="ctr"/>
                <a:lstStyle/>
                <a:p>
                  <a:endParaRPr lang="fr-FR" sz="1800">
                    <a:latin typeface="Book Antiqua" pitchFamily="18" charset="0"/>
                  </a:endParaRPr>
                </a:p>
              </p:txBody>
            </p:sp>
            <p:sp>
              <p:nvSpPr>
                <p:cNvPr id="141" name="Oval 71"/>
                <p:cNvSpPr>
                  <a:spLocks noChangeArrowheads="1"/>
                </p:cNvSpPr>
                <p:nvPr/>
              </p:nvSpPr>
              <p:spPr bwMode="auto">
                <a:xfrm>
                  <a:off x="3552" y="1920"/>
                  <a:ext cx="48" cy="240"/>
                </a:xfrm>
                <a:prstGeom prst="ellipse">
                  <a:avLst/>
                </a:prstGeom>
                <a:solidFill>
                  <a:schemeClr val="tx2"/>
                </a:solidFill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lIns="91436" tIns="45719" rIns="91436" bIns="45719" anchor="ctr"/>
                <a:lstStyle/>
                <a:p>
                  <a:endParaRPr lang="fr-FR" sz="1800">
                    <a:latin typeface="Book Antiqua" pitchFamily="18" charset="0"/>
                  </a:endParaRPr>
                </a:p>
              </p:txBody>
            </p:sp>
          </p:grpSp>
        </p:grpSp>
        <p:sp>
          <p:nvSpPr>
            <p:cNvPr id="144" name="Text Box 72"/>
            <p:cNvSpPr txBox="1">
              <a:spLocks noChangeArrowheads="1"/>
            </p:cNvSpPr>
            <p:nvPr/>
          </p:nvSpPr>
          <p:spPr bwMode="auto">
            <a:xfrm rot="6197">
              <a:off x="7904657" y="5414925"/>
              <a:ext cx="1574926" cy="408886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square" lIns="75749" tIns="37874" rIns="75749" bIns="37874">
              <a:spAutoFit/>
            </a:bodyPr>
            <a:lstStyle/>
            <a:p>
              <a:pPr defTabSz="757238" eaLnBrk="0" hangingPunct="0">
                <a:lnSpc>
                  <a:spcPct val="60000"/>
                </a:lnSpc>
                <a:spcBef>
                  <a:spcPct val="50000"/>
                </a:spcBef>
              </a:pPr>
              <a:r>
                <a:rPr lang="en-US" sz="1800" dirty="0" smtClean="0">
                  <a:latin typeface="Book Antiqua" pitchFamily="18" charset="0"/>
                  <a:ea typeface="Lucida Sans Unicode" pitchFamily="34" charset="0"/>
                  <a:cs typeface="Lucida Sans Unicode" pitchFamily="34" charset="0"/>
                </a:rPr>
                <a:t>Light </a:t>
              </a:r>
              <a:r>
                <a:rPr lang="en-US" sz="1800" dirty="0">
                  <a:latin typeface="Book Antiqua" pitchFamily="18" charset="0"/>
                  <a:ea typeface="Lucida Sans Unicode" pitchFamily="34" charset="0"/>
                  <a:cs typeface="Lucida Sans Unicode" pitchFamily="34" charset="0"/>
                </a:rPr>
                <a:t>optics</a:t>
              </a:r>
              <a:br>
                <a:rPr lang="en-US" sz="1800" dirty="0">
                  <a:latin typeface="Book Antiqua" pitchFamily="18" charset="0"/>
                  <a:ea typeface="Lucida Sans Unicode" pitchFamily="34" charset="0"/>
                  <a:cs typeface="Lucida Sans Unicode" pitchFamily="34" charset="0"/>
                </a:rPr>
              </a:br>
              <a:r>
                <a:rPr lang="en-US" sz="1800" dirty="0">
                  <a:latin typeface="Book Antiqua" pitchFamily="18" charset="0"/>
                  <a:ea typeface="Lucida Sans Unicode" pitchFamily="34" charset="0"/>
                  <a:cs typeface="Lucida Sans Unicode" pitchFamily="34" charset="0"/>
                </a:rPr>
                <a:t>system</a:t>
              </a:r>
            </a:p>
          </p:txBody>
        </p:sp>
        <p:sp>
          <p:nvSpPr>
            <p:cNvPr id="145" name="Text Box 73"/>
            <p:cNvSpPr txBox="1">
              <a:spLocks noChangeArrowheads="1"/>
            </p:cNvSpPr>
            <p:nvPr/>
          </p:nvSpPr>
          <p:spPr bwMode="auto">
            <a:xfrm>
              <a:off x="8174483" y="3541297"/>
              <a:ext cx="862013" cy="35348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lIns="75749" tIns="37874" rIns="75749" bIns="37874">
              <a:spAutoFit/>
            </a:bodyPr>
            <a:lstStyle/>
            <a:p>
              <a:pPr defTabSz="757238" eaLnBrk="0" hangingPunct="0">
                <a:spcBef>
                  <a:spcPct val="50000"/>
                </a:spcBef>
              </a:pPr>
              <a:r>
                <a:rPr lang="en-US" sz="1800" b="1" dirty="0">
                  <a:solidFill>
                    <a:srgbClr val="FFFF00"/>
                  </a:solidFill>
                  <a:latin typeface="Book Antiqua" pitchFamily="18" charset="0"/>
                  <a:ea typeface="Lucida Sans Unicode" pitchFamily="34" charset="0"/>
                  <a:cs typeface="Lucida Sans Unicode" pitchFamily="34" charset="0"/>
                </a:rPr>
                <a:t>CCD</a:t>
              </a:r>
            </a:p>
          </p:txBody>
        </p:sp>
        <p:sp>
          <p:nvSpPr>
            <p:cNvPr id="146" name="Line 74"/>
            <p:cNvSpPr>
              <a:spLocks noChangeShapeType="1"/>
            </p:cNvSpPr>
            <p:nvPr/>
          </p:nvSpPr>
          <p:spPr bwMode="auto">
            <a:xfrm rot="761350" flipV="1">
              <a:off x="1360912" y="4681122"/>
              <a:ext cx="230188" cy="12700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fr-FR" sz="1800">
                <a:latin typeface="Book Antiqua" pitchFamily="18" charset="0"/>
              </a:endParaRPr>
            </a:p>
          </p:txBody>
        </p:sp>
        <p:sp>
          <p:nvSpPr>
            <p:cNvPr id="147" name="Text Box 75"/>
            <p:cNvSpPr txBox="1">
              <a:spLocks noChangeArrowheads="1"/>
            </p:cNvSpPr>
            <p:nvPr/>
          </p:nvSpPr>
          <p:spPr bwMode="auto">
            <a:xfrm rot="19994678">
              <a:off x="4459712" y="4244044"/>
              <a:ext cx="1143000" cy="36933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800" dirty="0">
                  <a:latin typeface="Book Antiqua" pitchFamily="18" charset="0"/>
                  <a:ea typeface="Lucida Sans Unicode" pitchFamily="34" charset="0"/>
                  <a:cs typeface="Lucida Sans Unicode" pitchFamily="34" charset="0"/>
                </a:rPr>
                <a:t>sample</a:t>
              </a:r>
            </a:p>
          </p:txBody>
        </p:sp>
        <p:sp>
          <p:nvSpPr>
            <p:cNvPr id="148" name="Line 76"/>
            <p:cNvSpPr>
              <a:spLocks noChangeShapeType="1"/>
            </p:cNvSpPr>
            <p:nvPr/>
          </p:nvSpPr>
          <p:spPr bwMode="auto">
            <a:xfrm>
              <a:off x="3153200" y="5035135"/>
              <a:ext cx="1295400" cy="0"/>
            </a:xfrm>
            <a:prstGeom prst="line">
              <a:avLst/>
            </a:prstGeom>
            <a:noFill/>
            <a:ln w="57150">
              <a:solidFill>
                <a:srgbClr val="66CC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fr-FR" sz="1800">
                <a:latin typeface="Book Antiqua" pitchFamily="18" charset="0"/>
              </a:endParaRPr>
            </a:p>
          </p:txBody>
        </p:sp>
        <p:sp>
          <p:nvSpPr>
            <p:cNvPr id="149" name="Line 77"/>
            <p:cNvSpPr>
              <a:spLocks noChangeShapeType="1"/>
            </p:cNvSpPr>
            <p:nvPr/>
          </p:nvSpPr>
          <p:spPr bwMode="auto">
            <a:xfrm>
              <a:off x="3143675" y="5068472"/>
              <a:ext cx="1152525" cy="0"/>
            </a:xfrm>
            <a:prstGeom prst="line">
              <a:avLst/>
            </a:prstGeom>
            <a:noFill/>
            <a:ln w="127000">
              <a:solidFill>
                <a:srgbClr val="66CC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fr-FR" sz="1800">
                <a:latin typeface="Book Antiqua" pitchFamily="18" charset="0"/>
              </a:endParaRPr>
            </a:p>
          </p:txBody>
        </p:sp>
        <p:sp>
          <p:nvSpPr>
            <p:cNvPr id="150" name="Line 78"/>
            <p:cNvSpPr>
              <a:spLocks noChangeShapeType="1"/>
            </p:cNvSpPr>
            <p:nvPr/>
          </p:nvSpPr>
          <p:spPr bwMode="auto">
            <a:xfrm flipV="1">
              <a:off x="4286675" y="5054185"/>
              <a:ext cx="123825" cy="42862"/>
            </a:xfrm>
            <a:prstGeom prst="line">
              <a:avLst/>
            </a:prstGeom>
            <a:noFill/>
            <a:ln w="57150">
              <a:solidFill>
                <a:srgbClr val="66CC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fr-FR" sz="1800">
                <a:latin typeface="Book Antiqua" pitchFamily="18" charset="0"/>
              </a:endParaRPr>
            </a:p>
          </p:txBody>
        </p:sp>
        <p:sp>
          <p:nvSpPr>
            <p:cNvPr id="151" name="Text Box 79"/>
            <p:cNvSpPr txBox="1">
              <a:spLocks noChangeArrowheads="1"/>
            </p:cNvSpPr>
            <p:nvPr/>
          </p:nvSpPr>
          <p:spPr bwMode="auto">
            <a:xfrm>
              <a:off x="3599659" y="6349609"/>
              <a:ext cx="1784350" cy="35348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lIns="75749" tIns="37874" rIns="75749" bIns="37874">
              <a:spAutoFit/>
            </a:bodyPr>
            <a:lstStyle/>
            <a:p>
              <a:pPr defTabSz="757238" eaLnBrk="0" hangingPunct="0">
                <a:spcBef>
                  <a:spcPct val="50000"/>
                </a:spcBef>
              </a:pPr>
              <a:r>
                <a:rPr lang="en-US" sz="1800" dirty="0" smtClean="0">
                  <a:latin typeface="Book Antiqua" pitchFamily="18" charset="0"/>
                  <a:ea typeface="Lucida Sans Unicode" pitchFamily="34" charset="0"/>
                  <a:cs typeface="Lucida Sans Unicode" pitchFamily="34" charset="0"/>
                </a:rPr>
                <a:t>Rotation </a:t>
              </a:r>
              <a:r>
                <a:rPr lang="en-US" sz="1800" dirty="0">
                  <a:latin typeface="Book Antiqua" pitchFamily="18" charset="0"/>
                  <a:ea typeface="Lucida Sans Unicode" pitchFamily="34" charset="0"/>
                  <a:cs typeface="Lucida Sans Unicode" pitchFamily="34" charset="0"/>
                </a:rPr>
                <a:t>stage</a:t>
              </a:r>
            </a:p>
          </p:txBody>
        </p:sp>
        <p:sp>
          <p:nvSpPr>
            <p:cNvPr id="152" name="AutoShape 80"/>
            <p:cNvSpPr>
              <a:spLocks noChangeArrowheads="1"/>
            </p:cNvSpPr>
            <p:nvPr/>
          </p:nvSpPr>
          <p:spPr bwMode="auto">
            <a:xfrm>
              <a:off x="4280325" y="4758910"/>
              <a:ext cx="288925" cy="503237"/>
            </a:xfrm>
            <a:prstGeom prst="can">
              <a:avLst>
                <a:gd name="adj" fmla="val 43544"/>
              </a:avLst>
            </a:prstGeom>
            <a:solidFill>
              <a:srgbClr val="7DA9DA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 sz="1800">
                <a:latin typeface="Book Antiqua" pitchFamily="18" charset="0"/>
              </a:endParaRPr>
            </a:p>
          </p:txBody>
        </p:sp>
        <p:sp>
          <p:nvSpPr>
            <p:cNvPr id="153" name="Line 81"/>
            <p:cNvSpPr>
              <a:spLocks noChangeShapeType="1"/>
            </p:cNvSpPr>
            <p:nvPr/>
          </p:nvSpPr>
          <p:spPr bwMode="auto">
            <a:xfrm flipV="1">
              <a:off x="4432725" y="4092160"/>
              <a:ext cx="0" cy="72072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 sz="1800">
                <a:latin typeface="Book Antiqua" pitchFamily="18" charset="0"/>
              </a:endParaRPr>
            </a:p>
          </p:txBody>
        </p:sp>
      </p:grpSp>
      <p:sp>
        <p:nvSpPr>
          <p:cNvPr id="89" name="Titre 1"/>
          <p:cNvSpPr txBox="1">
            <a:spLocks/>
          </p:cNvSpPr>
          <p:nvPr/>
        </p:nvSpPr>
        <p:spPr>
          <a:xfrm>
            <a:off x="-72008" y="332656"/>
            <a:ext cx="9252520" cy="720080"/>
          </a:xfrm>
          <a:prstGeom prst="rect">
            <a:avLst/>
          </a:prstGeom>
        </p:spPr>
        <p:txBody>
          <a:bodyPr/>
          <a:lstStyle/>
          <a:p>
            <a:pPr lvl="0">
              <a:spcBef>
                <a:spcPct val="0"/>
              </a:spcBef>
              <a:defRPr/>
            </a:pPr>
            <a:r>
              <a:rPr lang="en-US" sz="3200" b="1" dirty="0" smtClean="0">
                <a:solidFill>
                  <a:schemeClr val="tx2"/>
                </a:solidFill>
                <a:latin typeface="Book Antiqua" pitchFamily="18" charset="0"/>
              </a:rPr>
              <a:t>Propagation based techniques</a:t>
            </a:r>
            <a:endParaRPr kumimoji="0" lang="fr-FR" sz="3200" b="1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Book Antiqua" pitchFamily="18" charset="0"/>
              <a:ea typeface="+mj-ea"/>
              <a:cs typeface="+mj-cs"/>
            </a:endParaRPr>
          </a:p>
        </p:txBody>
      </p:sp>
      <p:sp>
        <p:nvSpPr>
          <p:cNvPr id="94" name="ZoneTexte 93"/>
          <p:cNvSpPr txBox="1"/>
          <p:nvPr/>
        </p:nvSpPr>
        <p:spPr>
          <a:xfrm>
            <a:off x="-72008" y="-27384"/>
            <a:ext cx="3059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i="1" dirty="0" smtClean="0">
                <a:solidFill>
                  <a:schemeClr val="bg2"/>
                </a:solidFill>
              </a:rPr>
              <a:t>DROITE Lyon  10/2012</a:t>
            </a:r>
            <a:endParaRPr lang="fr-FR" b="1" i="1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25"/>
          <p:cNvSpPr>
            <a:spLocks noChangeArrowheads="1"/>
          </p:cNvSpPr>
          <p:nvPr/>
        </p:nvSpPr>
        <p:spPr bwMode="auto">
          <a:xfrm>
            <a:off x="6084168" y="1556792"/>
            <a:ext cx="2792412" cy="2792413"/>
          </a:xfrm>
          <a:prstGeom prst="rect">
            <a:avLst/>
          </a:prstGeom>
          <a:noFill/>
          <a:ln w="12700" algn="ctr">
            <a:solidFill>
              <a:schemeClr val="bg1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 sz="1800">
              <a:latin typeface="Book Antiqua" pitchFamily="18" charset="0"/>
            </a:endParaRPr>
          </a:p>
        </p:txBody>
      </p:sp>
      <p:grpSp>
        <p:nvGrpSpPr>
          <p:cNvPr id="48" name="Groupe 47"/>
          <p:cNvGrpSpPr/>
          <p:nvPr/>
        </p:nvGrpSpPr>
        <p:grpSpPr>
          <a:xfrm>
            <a:off x="6084168" y="1556792"/>
            <a:ext cx="3059112" cy="2792958"/>
            <a:chOff x="6084888" y="1556792"/>
            <a:chExt cx="3059112" cy="2792958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084888" y="1557338"/>
              <a:ext cx="2792412" cy="2792412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45" name="ZoneTexte 44"/>
            <p:cNvSpPr txBox="1"/>
            <p:nvPr/>
          </p:nvSpPr>
          <p:spPr>
            <a:xfrm>
              <a:off x="7919864" y="1556792"/>
              <a:ext cx="122413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latin typeface="Book Antiqua" pitchFamily="18" charset="0"/>
                </a:rPr>
                <a:t>D=830mm</a:t>
              </a:r>
              <a:endParaRPr lang="en-US" sz="1400" b="1" dirty="0">
                <a:latin typeface="Book Antiqua" pitchFamily="18" charset="0"/>
              </a:endParaRPr>
            </a:p>
          </p:txBody>
        </p:sp>
      </p:grpSp>
      <p:grpSp>
        <p:nvGrpSpPr>
          <p:cNvPr id="47" name="Groupe 46"/>
          <p:cNvGrpSpPr/>
          <p:nvPr/>
        </p:nvGrpSpPr>
        <p:grpSpPr>
          <a:xfrm>
            <a:off x="5148064" y="2276872"/>
            <a:ext cx="2792412" cy="2792413"/>
            <a:chOff x="5451996" y="2276872"/>
            <a:chExt cx="2792412" cy="2792413"/>
          </a:xfrm>
        </p:grpSpPr>
        <p:pic>
          <p:nvPicPr>
            <p:cNvPr id="35" name="Picture 2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451996" y="2276872"/>
              <a:ext cx="2792412" cy="2792413"/>
            </a:xfrm>
            <a:prstGeom prst="rect">
              <a:avLst/>
            </a:prstGeom>
            <a:noFill/>
          </p:spPr>
        </p:pic>
        <p:sp>
          <p:nvSpPr>
            <p:cNvPr id="44" name="ZoneTexte 43"/>
            <p:cNvSpPr txBox="1"/>
            <p:nvPr/>
          </p:nvSpPr>
          <p:spPr>
            <a:xfrm>
              <a:off x="6948264" y="2276872"/>
              <a:ext cx="122413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latin typeface="Book Antiqua" pitchFamily="18" charset="0"/>
                </a:rPr>
                <a:t>D=190mm</a:t>
              </a:r>
              <a:endParaRPr lang="en-US" sz="1400" b="1" dirty="0">
                <a:latin typeface="Book Antiqua" pitchFamily="18" charset="0"/>
              </a:endParaRPr>
            </a:p>
          </p:txBody>
        </p:sp>
      </p:grpSp>
      <p:grpSp>
        <p:nvGrpSpPr>
          <p:cNvPr id="3" name="Groupe 7"/>
          <p:cNvGrpSpPr/>
          <p:nvPr/>
        </p:nvGrpSpPr>
        <p:grpSpPr>
          <a:xfrm>
            <a:off x="7668344" y="188640"/>
            <a:ext cx="1763688" cy="6696744"/>
            <a:chOff x="7668344" y="188640"/>
            <a:chExt cx="1763688" cy="6696744"/>
          </a:xfrm>
        </p:grpSpPr>
        <p:pic>
          <p:nvPicPr>
            <p:cNvPr id="2" name="Picture 11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668344" y="188640"/>
              <a:ext cx="1275993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ZoneTexte 6"/>
            <p:cNvSpPr txBox="1"/>
            <p:nvPr/>
          </p:nvSpPr>
          <p:spPr>
            <a:xfrm>
              <a:off x="8892480" y="6516052"/>
              <a:ext cx="5395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>
                  <a:solidFill>
                    <a:srgbClr val="002060"/>
                  </a:solidFill>
                  <a:latin typeface="Book Antiqua" pitchFamily="18" charset="0"/>
                </a:rPr>
                <a:t>7</a:t>
              </a:r>
            </a:p>
          </p:txBody>
        </p:sp>
      </p:grpSp>
      <p:sp>
        <p:nvSpPr>
          <p:cNvPr id="10" name="ZoneTexte 9"/>
          <p:cNvSpPr txBox="1"/>
          <p:nvPr/>
        </p:nvSpPr>
        <p:spPr>
          <a:xfrm>
            <a:off x="-72008" y="-27384"/>
            <a:ext cx="3059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i="1" dirty="0" smtClean="0">
                <a:solidFill>
                  <a:schemeClr val="bg2"/>
                </a:solidFill>
              </a:rPr>
              <a:t>DROITE Lyon  10/2012</a:t>
            </a:r>
            <a:endParaRPr lang="fr-FR" b="1" i="1" dirty="0">
              <a:solidFill>
                <a:schemeClr val="bg2"/>
              </a:solidFill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0" y="1268760"/>
            <a:ext cx="8229600" cy="106984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Book Antiqua" pitchFamily="18" charset="0"/>
                <a:ea typeface="+mj-ea"/>
                <a:cs typeface="+mj-cs"/>
              </a:rPr>
              <a:t>“I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Book Antiqua" pitchFamily="18" charset="0"/>
                <a:ea typeface="+mj-ea"/>
                <a:cs typeface="+mj-cs"/>
              </a:rPr>
              <a:t>n-line X-ray phase contrast imaging”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Book Antiqua" pitchFamily="18" charset="0"/>
              <a:ea typeface="+mj-ea"/>
              <a:cs typeface="+mj-cs"/>
            </a:endParaRPr>
          </a:p>
        </p:txBody>
      </p:sp>
      <p:grpSp>
        <p:nvGrpSpPr>
          <p:cNvPr id="51" name="Groupe 50"/>
          <p:cNvGrpSpPr/>
          <p:nvPr/>
        </p:nvGrpSpPr>
        <p:grpSpPr>
          <a:xfrm>
            <a:off x="250825" y="2060575"/>
            <a:ext cx="1571625" cy="1490663"/>
            <a:chOff x="250825" y="2060575"/>
            <a:chExt cx="1571625" cy="1490663"/>
          </a:xfrm>
        </p:grpSpPr>
        <p:sp>
          <p:nvSpPr>
            <p:cNvPr id="15" name="Oval 6"/>
            <p:cNvSpPr>
              <a:spLocks noChangeArrowheads="1"/>
            </p:cNvSpPr>
            <p:nvPr/>
          </p:nvSpPr>
          <p:spPr bwMode="auto">
            <a:xfrm>
              <a:off x="250825" y="2060575"/>
              <a:ext cx="1571625" cy="1490663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sz="1800">
                <a:latin typeface="Book Antiqua" pitchFamily="18" charset="0"/>
              </a:endParaRPr>
            </a:p>
          </p:txBody>
        </p:sp>
        <p:sp>
          <p:nvSpPr>
            <p:cNvPr id="16" name="Oval 7"/>
            <p:cNvSpPr>
              <a:spLocks noChangeArrowheads="1"/>
            </p:cNvSpPr>
            <p:nvPr/>
          </p:nvSpPr>
          <p:spPr bwMode="auto">
            <a:xfrm>
              <a:off x="288925" y="2097088"/>
              <a:ext cx="1495425" cy="1416050"/>
            </a:xfrm>
            <a:prstGeom prst="ellipse">
              <a:avLst/>
            </a:prstGeom>
            <a:blipFill dpi="0" rotWithShape="0">
              <a:blip r:embed="rId6" cstate="print"/>
              <a:srcRect/>
              <a:tile tx="0" ty="0" sx="100000" sy="100000" flip="none" algn="tl"/>
            </a:blip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sz="1800">
                <a:latin typeface="Book Antiqua" pitchFamily="18" charset="0"/>
              </a:endParaRPr>
            </a:p>
          </p:txBody>
        </p:sp>
        <p:sp>
          <p:nvSpPr>
            <p:cNvPr id="17" name="Oval 8"/>
            <p:cNvSpPr>
              <a:spLocks noChangeArrowheads="1"/>
            </p:cNvSpPr>
            <p:nvPr/>
          </p:nvSpPr>
          <p:spPr bwMode="auto">
            <a:xfrm>
              <a:off x="347663" y="2152650"/>
              <a:ext cx="1377950" cy="1314450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sz="1800">
                <a:latin typeface="Book Antiqua" pitchFamily="18" charset="0"/>
              </a:endParaRPr>
            </a:p>
          </p:txBody>
        </p:sp>
      </p:grpSp>
      <p:sp>
        <p:nvSpPr>
          <p:cNvPr id="18" name="Line 9"/>
          <p:cNvSpPr>
            <a:spLocks noChangeShapeType="1"/>
          </p:cNvSpPr>
          <p:nvPr/>
        </p:nvSpPr>
        <p:spPr bwMode="auto">
          <a:xfrm flipV="1">
            <a:off x="1638300" y="2198688"/>
            <a:ext cx="222250" cy="2667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 sz="1800">
              <a:latin typeface="Book Antiqua" pitchFamily="18" charset="0"/>
            </a:endParaRPr>
          </a:p>
        </p:txBody>
      </p:sp>
      <p:sp>
        <p:nvSpPr>
          <p:cNvPr id="19" name="Rectangle 10"/>
          <p:cNvSpPr>
            <a:spLocks noChangeArrowheads="1"/>
          </p:cNvSpPr>
          <p:nvPr/>
        </p:nvSpPr>
        <p:spPr bwMode="auto">
          <a:xfrm>
            <a:off x="1952625" y="2157413"/>
            <a:ext cx="110927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1800" dirty="0">
                <a:latin typeface="Book Antiqua" pitchFamily="18" charset="0"/>
              </a:rPr>
              <a:t>inner layer</a:t>
            </a:r>
          </a:p>
        </p:txBody>
      </p:sp>
      <p:sp>
        <p:nvSpPr>
          <p:cNvPr id="20" name="Rectangle 11"/>
          <p:cNvSpPr>
            <a:spLocks noChangeArrowheads="1"/>
          </p:cNvSpPr>
          <p:nvPr/>
        </p:nvSpPr>
        <p:spPr bwMode="auto">
          <a:xfrm>
            <a:off x="1952625" y="2349500"/>
            <a:ext cx="121026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1800" dirty="0">
                <a:latin typeface="Book Antiqua" pitchFamily="18" charset="0"/>
              </a:rPr>
              <a:t>polystyrene</a:t>
            </a:r>
          </a:p>
        </p:txBody>
      </p:sp>
      <p:sp>
        <p:nvSpPr>
          <p:cNvPr id="21" name="Rectangle 12"/>
          <p:cNvSpPr>
            <a:spLocks noChangeArrowheads="1"/>
          </p:cNvSpPr>
          <p:nvPr/>
        </p:nvSpPr>
        <p:spPr bwMode="auto">
          <a:xfrm>
            <a:off x="1952625" y="2543175"/>
            <a:ext cx="163185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1800" dirty="0">
                <a:latin typeface="Book Antiqua" pitchFamily="18" charset="0"/>
              </a:rPr>
              <a:t>thickness 30 µm</a:t>
            </a:r>
          </a:p>
        </p:txBody>
      </p:sp>
      <p:sp>
        <p:nvSpPr>
          <p:cNvPr id="22" name="Line 13"/>
          <p:cNvSpPr>
            <a:spLocks noChangeShapeType="1"/>
          </p:cNvSpPr>
          <p:nvPr/>
        </p:nvSpPr>
        <p:spPr bwMode="auto">
          <a:xfrm>
            <a:off x="1706563" y="3192463"/>
            <a:ext cx="222250" cy="2476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 sz="1800">
              <a:latin typeface="Book Antiqua" pitchFamily="18" charset="0"/>
            </a:endParaRPr>
          </a:p>
        </p:txBody>
      </p:sp>
      <p:sp>
        <p:nvSpPr>
          <p:cNvPr id="23" name="Rectangle 14"/>
          <p:cNvSpPr>
            <a:spLocks noChangeArrowheads="1"/>
          </p:cNvSpPr>
          <p:nvPr/>
        </p:nvSpPr>
        <p:spPr bwMode="auto">
          <a:xfrm>
            <a:off x="2060575" y="3371850"/>
            <a:ext cx="111408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1800">
                <a:latin typeface="Book Antiqua" pitchFamily="18" charset="0"/>
              </a:rPr>
              <a:t>outer layer</a:t>
            </a:r>
          </a:p>
        </p:txBody>
      </p:sp>
      <p:sp>
        <p:nvSpPr>
          <p:cNvPr id="24" name="Rectangle 15"/>
          <p:cNvSpPr>
            <a:spLocks noChangeArrowheads="1"/>
          </p:cNvSpPr>
          <p:nvPr/>
        </p:nvSpPr>
        <p:spPr bwMode="auto">
          <a:xfrm>
            <a:off x="2060575" y="3563938"/>
            <a:ext cx="89768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1800">
                <a:latin typeface="Book Antiqua" pitchFamily="18" charset="0"/>
              </a:rPr>
              <a:t>parylene</a:t>
            </a:r>
          </a:p>
        </p:txBody>
      </p:sp>
      <p:sp>
        <p:nvSpPr>
          <p:cNvPr id="25" name="Rectangle 16"/>
          <p:cNvSpPr>
            <a:spLocks noChangeArrowheads="1"/>
          </p:cNvSpPr>
          <p:nvPr/>
        </p:nvSpPr>
        <p:spPr bwMode="auto">
          <a:xfrm>
            <a:off x="2060575" y="3757613"/>
            <a:ext cx="168956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1800">
                <a:latin typeface="Book Antiqua" pitchFamily="18" charset="0"/>
              </a:rPr>
              <a:t>thickness  15 µm</a:t>
            </a:r>
          </a:p>
        </p:txBody>
      </p:sp>
      <p:grpSp>
        <p:nvGrpSpPr>
          <p:cNvPr id="26" name="Group 17"/>
          <p:cNvGrpSpPr>
            <a:grpSpLocks/>
          </p:cNvGrpSpPr>
          <p:nvPr/>
        </p:nvGrpSpPr>
        <p:grpSpPr bwMode="auto">
          <a:xfrm>
            <a:off x="279400" y="3860800"/>
            <a:ext cx="1484313" cy="73025"/>
            <a:chOff x="326" y="1872"/>
            <a:chExt cx="1224" cy="64"/>
          </a:xfrm>
        </p:grpSpPr>
        <p:sp>
          <p:nvSpPr>
            <p:cNvPr id="27" name="Freeform 18"/>
            <p:cNvSpPr>
              <a:spLocks/>
            </p:cNvSpPr>
            <p:nvPr/>
          </p:nvSpPr>
          <p:spPr bwMode="auto">
            <a:xfrm>
              <a:off x="326" y="1872"/>
              <a:ext cx="112" cy="64"/>
            </a:xfrm>
            <a:custGeom>
              <a:avLst/>
              <a:gdLst/>
              <a:ahLst/>
              <a:cxnLst>
                <a:cxn ang="0">
                  <a:pos x="0" y="32"/>
                </a:cxn>
                <a:cxn ang="0">
                  <a:pos x="112" y="0"/>
                </a:cxn>
                <a:cxn ang="0">
                  <a:pos x="112" y="32"/>
                </a:cxn>
                <a:cxn ang="0">
                  <a:pos x="112" y="64"/>
                </a:cxn>
                <a:cxn ang="0">
                  <a:pos x="0" y="32"/>
                </a:cxn>
              </a:cxnLst>
              <a:rect l="0" t="0" r="r" b="b"/>
              <a:pathLst>
                <a:path w="112" h="64">
                  <a:moveTo>
                    <a:pt x="0" y="32"/>
                  </a:moveTo>
                  <a:lnTo>
                    <a:pt x="112" y="0"/>
                  </a:lnTo>
                  <a:lnTo>
                    <a:pt x="112" y="32"/>
                  </a:lnTo>
                  <a:lnTo>
                    <a:pt x="112" y="64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000000"/>
            </a:solidFill>
            <a:ln w="12700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 sz="1800">
                <a:latin typeface="Book Antiqua" pitchFamily="18" charset="0"/>
              </a:endParaRPr>
            </a:p>
          </p:txBody>
        </p:sp>
        <p:sp>
          <p:nvSpPr>
            <p:cNvPr id="28" name="Freeform 19"/>
            <p:cNvSpPr>
              <a:spLocks/>
            </p:cNvSpPr>
            <p:nvPr/>
          </p:nvSpPr>
          <p:spPr bwMode="auto">
            <a:xfrm>
              <a:off x="1438" y="1872"/>
              <a:ext cx="112" cy="64"/>
            </a:xfrm>
            <a:custGeom>
              <a:avLst/>
              <a:gdLst/>
              <a:ahLst/>
              <a:cxnLst>
                <a:cxn ang="0">
                  <a:pos x="112" y="32"/>
                </a:cxn>
                <a:cxn ang="0">
                  <a:pos x="0" y="64"/>
                </a:cxn>
                <a:cxn ang="0">
                  <a:pos x="0" y="32"/>
                </a:cxn>
                <a:cxn ang="0">
                  <a:pos x="0" y="0"/>
                </a:cxn>
                <a:cxn ang="0">
                  <a:pos x="112" y="32"/>
                </a:cxn>
              </a:cxnLst>
              <a:rect l="0" t="0" r="r" b="b"/>
              <a:pathLst>
                <a:path w="112" h="64">
                  <a:moveTo>
                    <a:pt x="112" y="32"/>
                  </a:moveTo>
                  <a:lnTo>
                    <a:pt x="0" y="64"/>
                  </a:lnTo>
                  <a:lnTo>
                    <a:pt x="0" y="32"/>
                  </a:lnTo>
                  <a:lnTo>
                    <a:pt x="0" y="0"/>
                  </a:lnTo>
                  <a:lnTo>
                    <a:pt x="112" y="32"/>
                  </a:lnTo>
                  <a:close/>
                </a:path>
              </a:pathLst>
            </a:custGeom>
            <a:solidFill>
              <a:srgbClr val="000000"/>
            </a:solidFill>
            <a:ln w="12700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 sz="1800">
                <a:latin typeface="Book Antiqua" pitchFamily="18" charset="0"/>
              </a:endParaRPr>
            </a:p>
          </p:txBody>
        </p:sp>
        <p:sp>
          <p:nvSpPr>
            <p:cNvPr id="29" name="Line 20"/>
            <p:cNvSpPr>
              <a:spLocks noChangeShapeType="1"/>
            </p:cNvSpPr>
            <p:nvPr/>
          </p:nvSpPr>
          <p:spPr bwMode="auto">
            <a:xfrm>
              <a:off x="438" y="1904"/>
              <a:ext cx="1000" cy="1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sz="1800">
                <a:latin typeface="Book Antiqua" pitchFamily="18" charset="0"/>
              </a:endParaRPr>
            </a:p>
          </p:txBody>
        </p:sp>
      </p:grpSp>
      <p:sp>
        <p:nvSpPr>
          <p:cNvPr id="30" name="Rectangle 21"/>
          <p:cNvSpPr>
            <a:spLocks noChangeArrowheads="1"/>
          </p:cNvSpPr>
          <p:nvPr/>
        </p:nvSpPr>
        <p:spPr bwMode="auto">
          <a:xfrm>
            <a:off x="730250" y="3629025"/>
            <a:ext cx="79829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1800" dirty="0">
                <a:latin typeface="Book Antiqua" pitchFamily="18" charset="0"/>
              </a:rPr>
              <a:t>850 µm </a:t>
            </a:r>
          </a:p>
        </p:txBody>
      </p:sp>
      <p:sp>
        <p:nvSpPr>
          <p:cNvPr id="31" name="Rectangle 22"/>
          <p:cNvSpPr>
            <a:spLocks noChangeArrowheads="1"/>
          </p:cNvSpPr>
          <p:nvPr/>
        </p:nvSpPr>
        <p:spPr bwMode="auto">
          <a:xfrm>
            <a:off x="1374775" y="3646488"/>
            <a:ext cx="5770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1800">
                <a:latin typeface="Book Antiqua" pitchFamily="18" charset="0"/>
              </a:rPr>
              <a:t> </a:t>
            </a:r>
          </a:p>
        </p:txBody>
      </p:sp>
      <p:sp>
        <p:nvSpPr>
          <p:cNvPr id="34" name="Rectangle 25"/>
          <p:cNvSpPr>
            <a:spLocks noChangeArrowheads="1"/>
          </p:cNvSpPr>
          <p:nvPr/>
        </p:nvSpPr>
        <p:spPr bwMode="auto">
          <a:xfrm>
            <a:off x="5148064" y="2276872"/>
            <a:ext cx="2792412" cy="2792413"/>
          </a:xfrm>
          <a:prstGeom prst="rect">
            <a:avLst/>
          </a:prstGeom>
          <a:noFill/>
          <a:ln w="12700" algn="ctr">
            <a:solidFill>
              <a:schemeClr val="bg1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 sz="1800">
              <a:latin typeface="Book Antiqua" pitchFamily="18" charset="0"/>
            </a:endParaRPr>
          </a:p>
        </p:txBody>
      </p:sp>
      <p:sp>
        <p:nvSpPr>
          <p:cNvPr id="36" name="Rectangle 27"/>
          <p:cNvSpPr>
            <a:spLocks noChangeArrowheads="1"/>
          </p:cNvSpPr>
          <p:nvPr/>
        </p:nvSpPr>
        <p:spPr bwMode="auto">
          <a:xfrm>
            <a:off x="4356100" y="2924175"/>
            <a:ext cx="2792413" cy="2792413"/>
          </a:xfrm>
          <a:prstGeom prst="rect">
            <a:avLst/>
          </a:prstGeom>
          <a:noFill/>
          <a:ln w="12700" algn="ctr">
            <a:solidFill>
              <a:schemeClr val="bg1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 sz="1800">
              <a:latin typeface="Book Antiqua" pitchFamily="18" charset="0"/>
            </a:endParaRPr>
          </a:p>
        </p:txBody>
      </p:sp>
      <p:sp>
        <p:nvSpPr>
          <p:cNvPr id="42" name="Titre 1"/>
          <p:cNvSpPr txBox="1">
            <a:spLocks/>
          </p:cNvSpPr>
          <p:nvPr/>
        </p:nvSpPr>
        <p:spPr>
          <a:xfrm>
            <a:off x="-108520" y="332656"/>
            <a:ext cx="9252520" cy="720080"/>
          </a:xfrm>
          <a:prstGeom prst="rect">
            <a:avLst/>
          </a:prstGeom>
        </p:spPr>
        <p:txBody>
          <a:bodyPr/>
          <a:lstStyle/>
          <a:p>
            <a:pPr lvl="0">
              <a:spcBef>
                <a:spcPct val="0"/>
              </a:spcBef>
              <a:defRPr/>
            </a:pPr>
            <a:r>
              <a:rPr lang="en-US" sz="3200" b="1" dirty="0" smtClean="0">
                <a:solidFill>
                  <a:schemeClr val="tx2"/>
                </a:solidFill>
                <a:latin typeface="Book Antiqua" pitchFamily="18" charset="0"/>
              </a:rPr>
              <a:t>Propagation based techniques</a:t>
            </a:r>
            <a:endParaRPr kumimoji="0" lang="fr-FR" sz="3200" b="1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Book Antiqua" pitchFamily="18" charset="0"/>
              <a:ea typeface="+mj-ea"/>
              <a:cs typeface="+mj-cs"/>
            </a:endParaRPr>
          </a:p>
        </p:txBody>
      </p:sp>
      <p:grpSp>
        <p:nvGrpSpPr>
          <p:cNvPr id="46" name="Groupe 45"/>
          <p:cNvGrpSpPr/>
          <p:nvPr/>
        </p:nvGrpSpPr>
        <p:grpSpPr>
          <a:xfrm>
            <a:off x="4355976" y="2924944"/>
            <a:ext cx="3240360" cy="2800673"/>
            <a:chOff x="4211960" y="4057327"/>
            <a:chExt cx="3240360" cy="2800673"/>
          </a:xfrm>
        </p:grpSpPr>
        <p:pic>
          <p:nvPicPr>
            <p:cNvPr id="33" name="Picture 24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211960" y="4065587"/>
              <a:ext cx="2792413" cy="2792413"/>
            </a:xfrm>
            <a:prstGeom prst="rect">
              <a:avLst/>
            </a:prstGeom>
            <a:noFill/>
          </p:spPr>
        </p:pic>
        <p:sp>
          <p:nvSpPr>
            <p:cNvPr id="43" name="ZoneTexte 42"/>
            <p:cNvSpPr txBox="1"/>
            <p:nvPr/>
          </p:nvSpPr>
          <p:spPr>
            <a:xfrm>
              <a:off x="6228184" y="4057327"/>
              <a:ext cx="122413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latin typeface="Book Antiqua" pitchFamily="18" charset="0"/>
                </a:rPr>
                <a:t>D=3mm</a:t>
              </a:r>
              <a:endParaRPr lang="en-US" sz="1400" b="1" dirty="0">
                <a:latin typeface="Book Antiqua" pitchFamily="18" charset="0"/>
              </a:endParaRPr>
            </a:p>
          </p:txBody>
        </p:sp>
      </p:grpSp>
      <p:sp>
        <p:nvSpPr>
          <p:cNvPr id="13" name="Line 4"/>
          <p:cNvSpPr>
            <a:spLocks noChangeShapeType="1"/>
          </p:cNvSpPr>
          <p:nvPr/>
        </p:nvSpPr>
        <p:spPr bwMode="auto">
          <a:xfrm flipV="1">
            <a:off x="3419475" y="4365625"/>
            <a:ext cx="2663825" cy="208915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fr-FR" sz="1800">
              <a:latin typeface="Book Antiqua" pitchFamily="18" charset="0"/>
            </a:endParaRPr>
          </a:p>
        </p:txBody>
      </p:sp>
      <p:sp>
        <p:nvSpPr>
          <p:cNvPr id="14" name="Line 5"/>
          <p:cNvSpPr>
            <a:spLocks noChangeShapeType="1"/>
          </p:cNvSpPr>
          <p:nvPr/>
        </p:nvSpPr>
        <p:spPr bwMode="auto">
          <a:xfrm flipV="1">
            <a:off x="3419475" y="1557338"/>
            <a:ext cx="2663825" cy="208915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fr-FR" sz="1800">
              <a:latin typeface="Book Antiqua" pitchFamily="18" charset="0"/>
            </a:endParaRPr>
          </a:p>
        </p:txBody>
      </p:sp>
      <p:sp>
        <p:nvSpPr>
          <p:cNvPr id="32" name="Line 23"/>
          <p:cNvSpPr>
            <a:spLocks noChangeShapeType="1"/>
          </p:cNvSpPr>
          <p:nvPr/>
        </p:nvSpPr>
        <p:spPr bwMode="auto">
          <a:xfrm flipV="1">
            <a:off x="6227763" y="4365625"/>
            <a:ext cx="2663825" cy="208915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fr-FR" sz="1800">
              <a:latin typeface="Book Antiqua" pitchFamily="18" charset="0"/>
            </a:endParaRPr>
          </a:p>
        </p:txBody>
      </p:sp>
      <p:sp>
        <p:nvSpPr>
          <p:cNvPr id="38" name="Text Box 30"/>
          <p:cNvSpPr txBox="1">
            <a:spLocks noChangeArrowheads="1"/>
          </p:cNvSpPr>
          <p:nvPr/>
        </p:nvSpPr>
        <p:spPr bwMode="auto">
          <a:xfrm rot="-2540749">
            <a:off x="7276644" y="5769815"/>
            <a:ext cx="1748195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800" dirty="0">
                <a:latin typeface="Book Antiqua" pitchFamily="18" charset="0"/>
              </a:rPr>
              <a:t>E=20.5 </a:t>
            </a:r>
            <a:r>
              <a:rPr lang="en-US" sz="1800" dirty="0" err="1">
                <a:latin typeface="Book Antiqua" pitchFamily="18" charset="0"/>
              </a:rPr>
              <a:t>keV</a:t>
            </a:r>
            <a:endParaRPr lang="en-US" sz="1800" dirty="0">
              <a:latin typeface="Book Antiqua" pitchFamily="18" charset="0"/>
            </a:endParaRPr>
          </a:p>
        </p:txBody>
      </p:sp>
      <p:sp>
        <p:nvSpPr>
          <p:cNvPr id="39" name="Text Box 31"/>
          <p:cNvSpPr txBox="1">
            <a:spLocks noChangeArrowheads="1"/>
          </p:cNvSpPr>
          <p:nvPr/>
        </p:nvSpPr>
        <p:spPr bwMode="auto">
          <a:xfrm rot="-2334527">
            <a:off x="6263077" y="5663524"/>
            <a:ext cx="2108386" cy="369332"/>
          </a:xfrm>
          <a:prstGeom prst="rect">
            <a:avLst/>
          </a:prstGeom>
          <a:noFill/>
          <a:ln w="9525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800" dirty="0">
                <a:latin typeface="Book Antiqua" pitchFamily="18" charset="0"/>
              </a:rPr>
              <a:t>Coherent X-rays</a:t>
            </a:r>
          </a:p>
        </p:txBody>
      </p:sp>
      <p:sp>
        <p:nvSpPr>
          <p:cNvPr id="40" name="Text Box 32"/>
          <p:cNvSpPr txBox="1">
            <a:spLocks noChangeArrowheads="1"/>
          </p:cNvSpPr>
          <p:nvPr/>
        </p:nvSpPr>
        <p:spPr bwMode="auto">
          <a:xfrm>
            <a:off x="6588224" y="6516052"/>
            <a:ext cx="231345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sv-SE" sz="1800" b="1" dirty="0">
                <a:solidFill>
                  <a:schemeClr val="tx2"/>
                </a:solidFill>
                <a:latin typeface="Book Antiqua" pitchFamily="18" charset="0"/>
              </a:rPr>
              <a:t>Snigirev et al. (1999</a:t>
            </a:r>
            <a:r>
              <a:rPr lang="sv-SE" sz="1800" dirty="0">
                <a:latin typeface="Book Antiqua" pitchFamily="18" charset="0"/>
              </a:rPr>
              <a:t>)</a:t>
            </a:r>
          </a:p>
        </p:txBody>
      </p:sp>
      <p:sp>
        <p:nvSpPr>
          <p:cNvPr id="37" name="Oval 28"/>
          <p:cNvSpPr>
            <a:spLocks noChangeArrowheads="1"/>
          </p:cNvSpPr>
          <p:nvPr/>
        </p:nvSpPr>
        <p:spPr bwMode="auto">
          <a:xfrm>
            <a:off x="3635375" y="3933825"/>
            <a:ext cx="2303463" cy="2224088"/>
          </a:xfrm>
          <a:prstGeom prst="ellipse">
            <a:avLst/>
          </a:prstGeom>
          <a:gradFill rotWithShape="1">
            <a:gsLst>
              <a:gs pos="0">
                <a:srgbClr val="FF9900">
                  <a:alpha val="61000"/>
                </a:srgbClr>
              </a:gs>
              <a:gs pos="100000">
                <a:srgbClr val="FF9900">
                  <a:gamma/>
                  <a:shade val="46275"/>
                  <a:invGamma/>
                </a:srgbClr>
              </a:gs>
            </a:gsLst>
            <a:lin ang="27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 sz="1800"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34" grpId="0" animBg="1"/>
      <p:bldP spid="36" grpId="0" animBg="1"/>
      <p:bldP spid="13" grpId="0" animBg="1"/>
      <p:bldP spid="14" grpId="0" animBg="1"/>
      <p:bldP spid="32" grpId="0" animBg="1"/>
      <p:bldP spid="38" grpId="0"/>
      <p:bldP spid="39" grpId="0" animBg="1"/>
      <p:bldP spid="3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" name="Groupe 78"/>
          <p:cNvGrpSpPr/>
          <p:nvPr/>
        </p:nvGrpSpPr>
        <p:grpSpPr>
          <a:xfrm>
            <a:off x="611560" y="908720"/>
            <a:ext cx="8421466" cy="1737990"/>
            <a:chOff x="623445" y="908720"/>
            <a:chExt cx="8421466" cy="1737990"/>
          </a:xfrm>
        </p:grpSpPr>
        <p:sp>
          <p:nvSpPr>
            <p:cNvPr id="63497" name="Freeform 9"/>
            <p:cNvSpPr>
              <a:spLocks/>
            </p:cNvSpPr>
            <p:nvPr/>
          </p:nvSpPr>
          <p:spPr bwMode="auto">
            <a:xfrm>
              <a:off x="971600" y="1556792"/>
              <a:ext cx="7948686" cy="1079500"/>
            </a:xfrm>
            <a:custGeom>
              <a:avLst/>
              <a:gdLst/>
              <a:ahLst/>
              <a:cxnLst>
                <a:cxn ang="0">
                  <a:pos x="0" y="728"/>
                </a:cxn>
                <a:cxn ang="0">
                  <a:pos x="477" y="728"/>
                </a:cxn>
                <a:cxn ang="0">
                  <a:pos x="774" y="336"/>
                </a:cxn>
                <a:cxn ang="0">
                  <a:pos x="4716" y="336"/>
                </a:cxn>
                <a:cxn ang="0">
                  <a:pos x="4716" y="0"/>
                </a:cxn>
                <a:cxn ang="0">
                  <a:pos x="1044" y="0"/>
                </a:cxn>
                <a:cxn ang="0">
                  <a:pos x="306" y="336"/>
                </a:cxn>
                <a:cxn ang="0">
                  <a:pos x="0" y="728"/>
                </a:cxn>
              </a:cxnLst>
              <a:rect l="0" t="0" r="r" b="b"/>
              <a:pathLst>
                <a:path w="4716" h="728">
                  <a:moveTo>
                    <a:pt x="0" y="728"/>
                  </a:moveTo>
                  <a:lnTo>
                    <a:pt x="477" y="728"/>
                  </a:lnTo>
                  <a:lnTo>
                    <a:pt x="774" y="336"/>
                  </a:lnTo>
                  <a:lnTo>
                    <a:pt x="4716" y="336"/>
                  </a:lnTo>
                  <a:lnTo>
                    <a:pt x="4716" y="0"/>
                  </a:lnTo>
                  <a:lnTo>
                    <a:pt x="1044" y="0"/>
                  </a:lnTo>
                  <a:lnTo>
                    <a:pt x="306" y="336"/>
                  </a:lnTo>
                  <a:lnTo>
                    <a:pt x="0" y="728"/>
                  </a:lnTo>
                  <a:close/>
                </a:path>
              </a:pathLst>
            </a:custGeom>
            <a:solidFill>
              <a:srgbClr val="79A9DA">
                <a:alpha val="50000"/>
              </a:srgbClr>
            </a:solidFill>
            <a:ln w="14351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 sz="1800">
                <a:latin typeface="Book Antiqua" pitchFamily="18" charset="0"/>
              </a:endParaRPr>
            </a:p>
          </p:txBody>
        </p:sp>
        <p:sp>
          <p:nvSpPr>
            <p:cNvPr id="63494" name="Rectangle 6"/>
            <p:cNvSpPr>
              <a:spLocks noChangeArrowheads="1"/>
            </p:cNvSpPr>
            <p:nvPr/>
          </p:nvSpPr>
          <p:spPr bwMode="auto">
            <a:xfrm>
              <a:off x="4322884" y="1135777"/>
              <a:ext cx="2145675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algn="l" eaLnBrk="0" hangingPunct="0">
                <a:spcBef>
                  <a:spcPct val="50000"/>
                </a:spcBef>
                <a:buSzPct val="70000"/>
                <a:buFont typeface="Symbol" pitchFamily="18" charset="2"/>
                <a:buNone/>
              </a:pPr>
              <a:r>
                <a:rPr lang="fr-FR" sz="1800" dirty="0" smtClean="0">
                  <a:latin typeface="Book Antiqua" pitchFamily="18" charset="0"/>
                </a:rPr>
                <a:t>Rotation stage </a:t>
              </a:r>
              <a:endParaRPr lang="fr-FR" sz="1800" b="1" dirty="0">
                <a:latin typeface="Book Antiqua" pitchFamily="18" charset="0"/>
              </a:endParaRPr>
            </a:p>
          </p:txBody>
        </p:sp>
        <p:sp>
          <p:nvSpPr>
            <p:cNvPr id="63499" name="Rectangle 11"/>
            <p:cNvSpPr>
              <a:spLocks noChangeArrowheads="1"/>
            </p:cNvSpPr>
            <p:nvPr/>
          </p:nvSpPr>
          <p:spPr bwMode="auto">
            <a:xfrm>
              <a:off x="623445" y="1196752"/>
              <a:ext cx="171957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hangingPunct="0">
                <a:spcBef>
                  <a:spcPct val="50000"/>
                </a:spcBef>
                <a:buSzPct val="70000"/>
                <a:buFont typeface="Symbol" pitchFamily="18" charset="2"/>
                <a:buNone/>
              </a:pPr>
              <a:r>
                <a:rPr lang="en-US" sz="1800" dirty="0" err="1" smtClean="0">
                  <a:latin typeface="Book Antiqua" pitchFamily="18" charset="0"/>
                </a:rPr>
                <a:t>Monochromator</a:t>
              </a:r>
              <a:endParaRPr lang="en-US" sz="1800" b="1" dirty="0">
                <a:latin typeface="Book Antiqua" pitchFamily="18" charset="0"/>
              </a:endParaRPr>
            </a:p>
          </p:txBody>
        </p:sp>
        <p:sp>
          <p:nvSpPr>
            <p:cNvPr id="63500" name="Line 12"/>
            <p:cNvSpPr>
              <a:spLocks noChangeShapeType="1"/>
            </p:cNvSpPr>
            <p:nvPr/>
          </p:nvSpPr>
          <p:spPr bwMode="auto">
            <a:xfrm flipV="1">
              <a:off x="919400" y="2040285"/>
              <a:ext cx="517080" cy="569913"/>
            </a:xfrm>
            <a:prstGeom prst="line">
              <a:avLst/>
            </a:prstGeom>
            <a:noFill/>
            <a:ln w="28575">
              <a:solidFill>
                <a:srgbClr val="181592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sz="1800">
                <a:latin typeface="Book Antiqua" pitchFamily="18" charset="0"/>
              </a:endParaRPr>
            </a:p>
          </p:txBody>
        </p:sp>
        <p:sp>
          <p:nvSpPr>
            <p:cNvPr id="63511" name="Rectangle 23"/>
            <p:cNvSpPr>
              <a:spLocks noChangeArrowheads="1"/>
            </p:cNvSpPr>
            <p:nvPr/>
          </p:nvSpPr>
          <p:spPr bwMode="auto">
            <a:xfrm>
              <a:off x="3065075" y="908720"/>
              <a:ext cx="2243348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spcBef>
                  <a:spcPct val="50000"/>
                </a:spcBef>
                <a:buSzPct val="70000"/>
              </a:pPr>
              <a:r>
                <a:rPr lang="en-US" sz="1800" dirty="0" smtClean="0">
                  <a:latin typeface="Book Antiqua" pitchFamily="18" charset="0"/>
                </a:rPr>
                <a:t>Plan monochromatic </a:t>
              </a:r>
              <a:endParaRPr lang="en-US" sz="1800" dirty="0">
                <a:latin typeface="Book Antiqua" pitchFamily="18" charset="0"/>
              </a:endParaRPr>
            </a:p>
          </p:txBody>
        </p:sp>
        <p:sp>
          <p:nvSpPr>
            <p:cNvPr id="63525" name="Line 37"/>
            <p:cNvSpPr>
              <a:spLocks noChangeShapeType="1"/>
            </p:cNvSpPr>
            <p:nvPr/>
          </p:nvSpPr>
          <p:spPr bwMode="auto">
            <a:xfrm flipV="1">
              <a:off x="1708273" y="1530698"/>
              <a:ext cx="986858" cy="1116012"/>
            </a:xfrm>
            <a:prstGeom prst="line">
              <a:avLst/>
            </a:prstGeom>
            <a:noFill/>
            <a:ln w="28575">
              <a:solidFill>
                <a:srgbClr val="181592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sz="1800">
                <a:latin typeface="Book Antiqua" pitchFamily="18" charset="0"/>
              </a:endParaRPr>
            </a:p>
          </p:txBody>
        </p:sp>
        <p:sp>
          <p:nvSpPr>
            <p:cNvPr id="63526" name="Freeform 38"/>
            <p:cNvSpPr>
              <a:spLocks/>
            </p:cNvSpPr>
            <p:nvPr/>
          </p:nvSpPr>
          <p:spPr bwMode="auto">
            <a:xfrm>
              <a:off x="919400" y="1268760"/>
              <a:ext cx="2063428" cy="938213"/>
            </a:xfrm>
            <a:custGeom>
              <a:avLst/>
              <a:gdLst/>
              <a:ahLst/>
              <a:cxnLst>
                <a:cxn ang="0">
                  <a:pos x="1179" y="0"/>
                </a:cxn>
                <a:cxn ang="0">
                  <a:pos x="1224" y="88"/>
                </a:cxn>
                <a:cxn ang="0">
                  <a:pos x="54" y="632"/>
                </a:cxn>
                <a:cxn ang="0">
                  <a:pos x="0" y="544"/>
                </a:cxn>
                <a:cxn ang="0">
                  <a:pos x="1179" y="0"/>
                </a:cxn>
              </a:cxnLst>
              <a:rect l="0" t="0" r="r" b="b"/>
              <a:pathLst>
                <a:path w="1224" h="632">
                  <a:moveTo>
                    <a:pt x="1179" y="0"/>
                  </a:moveTo>
                  <a:lnTo>
                    <a:pt x="1224" y="88"/>
                  </a:lnTo>
                  <a:lnTo>
                    <a:pt x="54" y="632"/>
                  </a:lnTo>
                  <a:lnTo>
                    <a:pt x="0" y="544"/>
                  </a:lnTo>
                  <a:lnTo>
                    <a:pt x="1179" y="0"/>
                  </a:lnTo>
                  <a:close/>
                </a:path>
              </a:pathLst>
            </a:custGeom>
            <a:blipFill dpi="0" rotWithShape="0">
              <a:blip r:embed="rId4" cstate="print">
                <a:alphaModFix amt="50000"/>
              </a:blip>
              <a:srcRect/>
              <a:tile tx="0" ty="0" sx="100000" sy="100000" flip="none" algn="tl"/>
            </a:blipFill>
            <a:ln w="285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 sz="1800">
                <a:latin typeface="Book Antiqua" pitchFamily="18" charset="0"/>
              </a:endParaRPr>
            </a:p>
          </p:txBody>
        </p:sp>
        <p:sp>
          <p:nvSpPr>
            <p:cNvPr id="47" name="Rectangle 19"/>
            <p:cNvSpPr>
              <a:spLocks noChangeArrowheads="1"/>
            </p:cNvSpPr>
            <p:nvPr/>
          </p:nvSpPr>
          <p:spPr bwMode="auto">
            <a:xfrm>
              <a:off x="8170301" y="1052736"/>
              <a:ext cx="874610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hangingPunct="0">
                <a:spcBef>
                  <a:spcPct val="50000"/>
                </a:spcBef>
                <a:buSzPct val="70000"/>
                <a:buFont typeface="Symbol" pitchFamily="18" charset="2"/>
                <a:buNone/>
              </a:pPr>
              <a:r>
                <a:rPr lang="fr-FR" sz="1600" dirty="0">
                  <a:solidFill>
                    <a:schemeClr val="tx2"/>
                  </a:solidFill>
                  <a:latin typeface="Lucida Sans Unicode" pitchFamily="34" charset="0"/>
                </a:rPr>
                <a:t>D</a:t>
              </a:r>
              <a:r>
                <a:rPr lang="fr-FR" sz="1600" dirty="0" smtClean="0">
                  <a:solidFill>
                    <a:schemeClr val="tx2"/>
                  </a:solidFill>
                  <a:latin typeface="Lucida Sans Unicode" pitchFamily="34" charset="0"/>
                </a:rPr>
                <a:t>etector</a:t>
              </a:r>
              <a:endParaRPr lang="fr-FR" sz="1600" b="1" dirty="0">
                <a:solidFill>
                  <a:schemeClr val="tx2"/>
                </a:solidFill>
                <a:latin typeface="Lucida Sans Unicode" pitchFamily="34" charset="0"/>
              </a:endParaRPr>
            </a:p>
          </p:txBody>
        </p:sp>
      </p:grpSp>
      <p:pic>
        <p:nvPicPr>
          <p:cNvPr id="42" name="Picture 1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68344" y="188640"/>
            <a:ext cx="1275993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" name="Titre 1"/>
          <p:cNvSpPr txBox="1">
            <a:spLocks/>
          </p:cNvSpPr>
          <p:nvPr/>
        </p:nvSpPr>
        <p:spPr>
          <a:xfrm>
            <a:off x="0" y="332656"/>
            <a:ext cx="9144000" cy="720080"/>
          </a:xfrm>
          <a:prstGeom prst="rect">
            <a:avLst/>
          </a:prstGeom>
        </p:spPr>
        <p:txBody>
          <a:bodyPr/>
          <a:lstStyle/>
          <a:p>
            <a:pPr lvl="0">
              <a:spcBef>
                <a:spcPct val="0"/>
              </a:spcBef>
              <a:defRPr/>
            </a:pPr>
            <a:r>
              <a:rPr lang="en-US" sz="3200" b="1" dirty="0" smtClean="0">
                <a:solidFill>
                  <a:schemeClr val="tx2"/>
                </a:solidFill>
                <a:latin typeface="Book Antiqua" pitchFamily="18" charset="0"/>
              </a:rPr>
              <a:t>Propagation and </a:t>
            </a:r>
            <a:r>
              <a:rPr lang="en-US" sz="3200" b="1" i="1" dirty="0" smtClean="0">
                <a:solidFill>
                  <a:schemeClr val="tx2"/>
                </a:solidFill>
                <a:latin typeface="Book Antiqua" pitchFamily="18" charset="0"/>
              </a:rPr>
              <a:t>Fresnel diffraction</a:t>
            </a:r>
            <a:endParaRPr lang="fr-FR" sz="3200" b="1" i="1" dirty="0">
              <a:solidFill>
                <a:schemeClr val="tx2"/>
              </a:solidFill>
            </a:endParaRPr>
          </a:p>
        </p:txBody>
      </p:sp>
      <p:sp>
        <p:nvSpPr>
          <p:cNvPr id="46" name="ZoneTexte 45"/>
          <p:cNvSpPr txBox="1"/>
          <p:nvPr/>
        </p:nvSpPr>
        <p:spPr>
          <a:xfrm>
            <a:off x="-72008" y="-27384"/>
            <a:ext cx="3059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i="1" dirty="0" smtClean="0">
                <a:solidFill>
                  <a:schemeClr val="bg2"/>
                </a:solidFill>
              </a:rPr>
              <a:t>DROITE Lyon  10/2012</a:t>
            </a:r>
            <a:endParaRPr lang="fr-FR" b="1" i="1" dirty="0">
              <a:solidFill>
                <a:schemeClr val="bg2"/>
              </a:solidFill>
            </a:endParaRPr>
          </a:p>
        </p:txBody>
      </p:sp>
      <p:sp>
        <p:nvSpPr>
          <p:cNvPr id="63495" name="Oval 7"/>
          <p:cNvSpPr>
            <a:spLocks noChangeAspect="1" noChangeArrowheads="1"/>
          </p:cNvSpPr>
          <p:nvPr/>
        </p:nvSpPr>
        <p:spPr bwMode="auto">
          <a:xfrm>
            <a:off x="4544850" y="1763614"/>
            <a:ext cx="1035793" cy="360362"/>
          </a:xfrm>
          <a:prstGeom prst="ellipse">
            <a:avLst/>
          </a:prstGeom>
          <a:pattFill prst="pct50">
            <a:fgClr>
              <a:schemeClr val="tx1"/>
            </a:fgClr>
            <a:bgClr>
              <a:srgbClr val="FFFFFF"/>
            </a:bgClr>
          </a:patt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 sz="1800">
              <a:latin typeface="Book Antiqua" pitchFamily="18" charset="0"/>
            </a:endParaRPr>
          </a:p>
        </p:txBody>
      </p:sp>
      <p:sp>
        <p:nvSpPr>
          <p:cNvPr id="63498" name="Freeform 10"/>
          <p:cNvSpPr>
            <a:spLocks/>
          </p:cNvSpPr>
          <p:nvPr/>
        </p:nvSpPr>
        <p:spPr bwMode="auto">
          <a:xfrm>
            <a:off x="976184" y="1541810"/>
            <a:ext cx="7934005" cy="1068388"/>
          </a:xfrm>
          <a:custGeom>
            <a:avLst/>
            <a:gdLst/>
            <a:ahLst/>
            <a:cxnLst>
              <a:cxn ang="0">
                <a:pos x="0" y="720"/>
              </a:cxn>
              <a:cxn ang="0">
                <a:pos x="468" y="720"/>
              </a:cxn>
              <a:cxn ang="0">
                <a:pos x="765" y="328"/>
              </a:cxn>
              <a:cxn ang="0">
                <a:pos x="4707" y="336"/>
              </a:cxn>
              <a:cxn ang="0">
                <a:pos x="4707" y="0"/>
              </a:cxn>
              <a:cxn ang="0">
                <a:pos x="1035" y="0"/>
              </a:cxn>
              <a:cxn ang="0">
                <a:pos x="306" y="336"/>
              </a:cxn>
              <a:cxn ang="0">
                <a:pos x="0" y="720"/>
              </a:cxn>
            </a:cxnLst>
            <a:rect l="0" t="0" r="r" b="b"/>
            <a:pathLst>
              <a:path w="4707" h="720">
                <a:moveTo>
                  <a:pt x="0" y="720"/>
                </a:moveTo>
                <a:lnTo>
                  <a:pt x="468" y="720"/>
                </a:lnTo>
                <a:lnTo>
                  <a:pt x="765" y="328"/>
                </a:lnTo>
                <a:lnTo>
                  <a:pt x="4707" y="336"/>
                </a:lnTo>
                <a:lnTo>
                  <a:pt x="4707" y="0"/>
                </a:lnTo>
                <a:lnTo>
                  <a:pt x="1035" y="0"/>
                </a:lnTo>
                <a:lnTo>
                  <a:pt x="306" y="336"/>
                </a:lnTo>
                <a:lnTo>
                  <a:pt x="0" y="720"/>
                </a:lnTo>
                <a:close/>
              </a:path>
            </a:pathLst>
          </a:custGeom>
          <a:noFill/>
          <a:ln w="1428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 sz="1800">
              <a:latin typeface="Book Antiqua" pitchFamily="18" charset="0"/>
            </a:endParaRPr>
          </a:p>
        </p:txBody>
      </p:sp>
      <p:sp>
        <p:nvSpPr>
          <p:cNvPr id="63514" name="Freeform 26"/>
          <p:cNvSpPr>
            <a:spLocks/>
          </p:cNvSpPr>
          <p:nvPr/>
        </p:nvSpPr>
        <p:spPr bwMode="auto">
          <a:xfrm>
            <a:off x="5343002" y="1556792"/>
            <a:ext cx="45673" cy="439737"/>
          </a:xfrm>
          <a:custGeom>
            <a:avLst/>
            <a:gdLst/>
            <a:ahLst/>
            <a:cxnLst>
              <a:cxn ang="0">
                <a:pos x="27" y="8"/>
              </a:cxn>
              <a:cxn ang="0">
                <a:pos x="18" y="16"/>
              </a:cxn>
              <a:cxn ang="0">
                <a:pos x="18" y="16"/>
              </a:cxn>
              <a:cxn ang="0">
                <a:pos x="9" y="24"/>
              </a:cxn>
              <a:cxn ang="0">
                <a:pos x="9" y="32"/>
              </a:cxn>
              <a:cxn ang="0">
                <a:pos x="0" y="32"/>
              </a:cxn>
              <a:cxn ang="0">
                <a:pos x="0" y="40"/>
              </a:cxn>
              <a:cxn ang="0">
                <a:pos x="0" y="48"/>
              </a:cxn>
              <a:cxn ang="0">
                <a:pos x="0" y="56"/>
              </a:cxn>
              <a:cxn ang="0">
                <a:pos x="0" y="64"/>
              </a:cxn>
              <a:cxn ang="0">
                <a:pos x="0" y="72"/>
              </a:cxn>
              <a:cxn ang="0">
                <a:pos x="0" y="72"/>
              </a:cxn>
              <a:cxn ang="0">
                <a:pos x="0" y="80"/>
              </a:cxn>
              <a:cxn ang="0">
                <a:pos x="9" y="88"/>
              </a:cxn>
              <a:cxn ang="0">
                <a:pos x="9" y="96"/>
              </a:cxn>
              <a:cxn ang="0">
                <a:pos x="9" y="104"/>
              </a:cxn>
              <a:cxn ang="0">
                <a:pos x="18" y="104"/>
              </a:cxn>
              <a:cxn ang="0">
                <a:pos x="18" y="112"/>
              </a:cxn>
              <a:cxn ang="0">
                <a:pos x="18" y="120"/>
              </a:cxn>
              <a:cxn ang="0">
                <a:pos x="27" y="128"/>
              </a:cxn>
              <a:cxn ang="0">
                <a:pos x="27" y="136"/>
              </a:cxn>
              <a:cxn ang="0">
                <a:pos x="27" y="144"/>
              </a:cxn>
              <a:cxn ang="0">
                <a:pos x="27" y="152"/>
              </a:cxn>
              <a:cxn ang="0">
                <a:pos x="18" y="152"/>
              </a:cxn>
              <a:cxn ang="0">
                <a:pos x="9" y="160"/>
              </a:cxn>
              <a:cxn ang="0">
                <a:pos x="9" y="168"/>
              </a:cxn>
              <a:cxn ang="0">
                <a:pos x="0" y="176"/>
              </a:cxn>
              <a:cxn ang="0">
                <a:pos x="0" y="184"/>
              </a:cxn>
              <a:cxn ang="0">
                <a:pos x="9" y="192"/>
              </a:cxn>
              <a:cxn ang="0">
                <a:pos x="9" y="200"/>
              </a:cxn>
              <a:cxn ang="0">
                <a:pos x="9" y="216"/>
              </a:cxn>
              <a:cxn ang="0">
                <a:pos x="18" y="216"/>
              </a:cxn>
              <a:cxn ang="0">
                <a:pos x="18" y="232"/>
              </a:cxn>
              <a:cxn ang="0">
                <a:pos x="18" y="240"/>
              </a:cxn>
              <a:cxn ang="0">
                <a:pos x="18" y="248"/>
              </a:cxn>
              <a:cxn ang="0">
                <a:pos x="18" y="256"/>
              </a:cxn>
              <a:cxn ang="0">
                <a:pos x="18" y="264"/>
              </a:cxn>
              <a:cxn ang="0">
                <a:pos x="9" y="272"/>
              </a:cxn>
              <a:cxn ang="0">
                <a:pos x="9" y="280"/>
              </a:cxn>
              <a:cxn ang="0">
                <a:pos x="9" y="288"/>
              </a:cxn>
              <a:cxn ang="0">
                <a:pos x="9" y="296"/>
              </a:cxn>
            </a:cxnLst>
            <a:rect l="0" t="0" r="r" b="b"/>
            <a:pathLst>
              <a:path w="27" h="296">
                <a:moveTo>
                  <a:pt x="27" y="0"/>
                </a:moveTo>
                <a:lnTo>
                  <a:pt x="27" y="8"/>
                </a:lnTo>
                <a:lnTo>
                  <a:pt x="27" y="8"/>
                </a:lnTo>
                <a:lnTo>
                  <a:pt x="18" y="16"/>
                </a:lnTo>
                <a:lnTo>
                  <a:pt x="18" y="16"/>
                </a:lnTo>
                <a:lnTo>
                  <a:pt x="18" y="16"/>
                </a:lnTo>
                <a:lnTo>
                  <a:pt x="9" y="24"/>
                </a:lnTo>
                <a:lnTo>
                  <a:pt x="9" y="24"/>
                </a:lnTo>
                <a:lnTo>
                  <a:pt x="9" y="24"/>
                </a:lnTo>
                <a:lnTo>
                  <a:pt x="9" y="32"/>
                </a:lnTo>
                <a:lnTo>
                  <a:pt x="9" y="32"/>
                </a:lnTo>
                <a:lnTo>
                  <a:pt x="0" y="32"/>
                </a:lnTo>
                <a:lnTo>
                  <a:pt x="0" y="40"/>
                </a:lnTo>
                <a:lnTo>
                  <a:pt x="0" y="40"/>
                </a:lnTo>
                <a:lnTo>
                  <a:pt x="0" y="48"/>
                </a:lnTo>
                <a:lnTo>
                  <a:pt x="0" y="48"/>
                </a:lnTo>
                <a:lnTo>
                  <a:pt x="0" y="56"/>
                </a:lnTo>
                <a:lnTo>
                  <a:pt x="0" y="56"/>
                </a:lnTo>
                <a:lnTo>
                  <a:pt x="0" y="56"/>
                </a:lnTo>
                <a:lnTo>
                  <a:pt x="0" y="64"/>
                </a:lnTo>
                <a:lnTo>
                  <a:pt x="0" y="64"/>
                </a:lnTo>
                <a:lnTo>
                  <a:pt x="0" y="72"/>
                </a:lnTo>
                <a:lnTo>
                  <a:pt x="0" y="72"/>
                </a:lnTo>
                <a:lnTo>
                  <a:pt x="0" y="72"/>
                </a:lnTo>
                <a:lnTo>
                  <a:pt x="0" y="80"/>
                </a:lnTo>
                <a:lnTo>
                  <a:pt x="0" y="80"/>
                </a:lnTo>
                <a:lnTo>
                  <a:pt x="0" y="88"/>
                </a:lnTo>
                <a:lnTo>
                  <a:pt x="9" y="88"/>
                </a:lnTo>
                <a:lnTo>
                  <a:pt x="9" y="96"/>
                </a:lnTo>
                <a:lnTo>
                  <a:pt x="9" y="96"/>
                </a:lnTo>
                <a:lnTo>
                  <a:pt x="9" y="96"/>
                </a:lnTo>
                <a:lnTo>
                  <a:pt x="9" y="104"/>
                </a:lnTo>
                <a:lnTo>
                  <a:pt x="9" y="104"/>
                </a:lnTo>
                <a:lnTo>
                  <a:pt x="18" y="104"/>
                </a:lnTo>
                <a:lnTo>
                  <a:pt x="18" y="112"/>
                </a:lnTo>
                <a:lnTo>
                  <a:pt x="18" y="112"/>
                </a:lnTo>
                <a:lnTo>
                  <a:pt x="18" y="120"/>
                </a:lnTo>
                <a:lnTo>
                  <a:pt x="18" y="120"/>
                </a:lnTo>
                <a:lnTo>
                  <a:pt x="27" y="120"/>
                </a:lnTo>
                <a:lnTo>
                  <a:pt x="27" y="128"/>
                </a:lnTo>
                <a:lnTo>
                  <a:pt x="27" y="128"/>
                </a:lnTo>
                <a:lnTo>
                  <a:pt x="27" y="136"/>
                </a:lnTo>
                <a:lnTo>
                  <a:pt x="27" y="136"/>
                </a:lnTo>
                <a:lnTo>
                  <a:pt x="27" y="144"/>
                </a:lnTo>
                <a:lnTo>
                  <a:pt x="27" y="144"/>
                </a:lnTo>
                <a:lnTo>
                  <a:pt x="27" y="152"/>
                </a:lnTo>
                <a:lnTo>
                  <a:pt x="18" y="152"/>
                </a:lnTo>
                <a:lnTo>
                  <a:pt x="18" y="152"/>
                </a:lnTo>
                <a:lnTo>
                  <a:pt x="9" y="152"/>
                </a:lnTo>
                <a:lnTo>
                  <a:pt x="9" y="160"/>
                </a:lnTo>
                <a:lnTo>
                  <a:pt x="9" y="168"/>
                </a:lnTo>
                <a:lnTo>
                  <a:pt x="9" y="168"/>
                </a:lnTo>
                <a:lnTo>
                  <a:pt x="0" y="176"/>
                </a:lnTo>
                <a:lnTo>
                  <a:pt x="0" y="176"/>
                </a:lnTo>
                <a:lnTo>
                  <a:pt x="0" y="184"/>
                </a:lnTo>
                <a:lnTo>
                  <a:pt x="0" y="184"/>
                </a:lnTo>
                <a:lnTo>
                  <a:pt x="0" y="192"/>
                </a:lnTo>
                <a:lnTo>
                  <a:pt x="9" y="192"/>
                </a:lnTo>
                <a:lnTo>
                  <a:pt x="9" y="200"/>
                </a:lnTo>
                <a:lnTo>
                  <a:pt x="9" y="200"/>
                </a:lnTo>
                <a:lnTo>
                  <a:pt x="9" y="208"/>
                </a:lnTo>
                <a:lnTo>
                  <a:pt x="9" y="216"/>
                </a:lnTo>
                <a:lnTo>
                  <a:pt x="18" y="216"/>
                </a:lnTo>
                <a:lnTo>
                  <a:pt x="18" y="216"/>
                </a:lnTo>
                <a:lnTo>
                  <a:pt x="18" y="224"/>
                </a:lnTo>
                <a:lnTo>
                  <a:pt x="18" y="232"/>
                </a:lnTo>
                <a:lnTo>
                  <a:pt x="18" y="232"/>
                </a:lnTo>
                <a:lnTo>
                  <a:pt x="18" y="240"/>
                </a:lnTo>
                <a:lnTo>
                  <a:pt x="18" y="240"/>
                </a:lnTo>
                <a:lnTo>
                  <a:pt x="18" y="248"/>
                </a:lnTo>
                <a:lnTo>
                  <a:pt x="18" y="248"/>
                </a:lnTo>
                <a:lnTo>
                  <a:pt x="18" y="256"/>
                </a:lnTo>
                <a:lnTo>
                  <a:pt x="18" y="264"/>
                </a:lnTo>
                <a:lnTo>
                  <a:pt x="18" y="264"/>
                </a:lnTo>
                <a:lnTo>
                  <a:pt x="9" y="264"/>
                </a:lnTo>
                <a:lnTo>
                  <a:pt x="9" y="272"/>
                </a:lnTo>
                <a:lnTo>
                  <a:pt x="9" y="272"/>
                </a:lnTo>
                <a:lnTo>
                  <a:pt x="9" y="280"/>
                </a:lnTo>
                <a:lnTo>
                  <a:pt x="9" y="288"/>
                </a:lnTo>
                <a:lnTo>
                  <a:pt x="9" y="288"/>
                </a:lnTo>
                <a:lnTo>
                  <a:pt x="9" y="296"/>
                </a:lnTo>
                <a:lnTo>
                  <a:pt x="9" y="296"/>
                </a:lnTo>
                <a:lnTo>
                  <a:pt x="18" y="296"/>
                </a:lnTo>
              </a:path>
            </a:pathLst>
          </a:custGeom>
          <a:noFill/>
          <a:ln w="28575">
            <a:solidFill>
              <a:srgbClr val="00B05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 sz="1800">
              <a:solidFill>
                <a:srgbClr val="00B050"/>
              </a:solidFill>
              <a:latin typeface="Book Antiqua" pitchFamily="18" charset="0"/>
            </a:endParaRPr>
          </a:p>
        </p:txBody>
      </p:sp>
      <p:sp>
        <p:nvSpPr>
          <p:cNvPr id="63515" name="Freeform 27"/>
          <p:cNvSpPr>
            <a:spLocks/>
          </p:cNvSpPr>
          <p:nvPr/>
        </p:nvSpPr>
        <p:spPr bwMode="auto">
          <a:xfrm>
            <a:off x="5369177" y="1531839"/>
            <a:ext cx="60354" cy="438150"/>
          </a:xfrm>
          <a:custGeom>
            <a:avLst/>
            <a:gdLst/>
            <a:ahLst/>
            <a:cxnLst>
              <a:cxn ang="0">
                <a:pos x="27" y="0"/>
              </a:cxn>
              <a:cxn ang="0">
                <a:pos x="27" y="8"/>
              </a:cxn>
              <a:cxn ang="0">
                <a:pos x="27" y="16"/>
              </a:cxn>
              <a:cxn ang="0">
                <a:pos x="18" y="16"/>
              </a:cxn>
              <a:cxn ang="0">
                <a:pos x="18" y="24"/>
              </a:cxn>
              <a:cxn ang="0">
                <a:pos x="9" y="24"/>
              </a:cxn>
              <a:cxn ang="0">
                <a:pos x="9" y="32"/>
              </a:cxn>
              <a:cxn ang="0">
                <a:pos x="9" y="40"/>
              </a:cxn>
              <a:cxn ang="0">
                <a:pos x="9" y="48"/>
              </a:cxn>
              <a:cxn ang="0">
                <a:pos x="9" y="56"/>
              </a:cxn>
              <a:cxn ang="0">
                <a:pos x="0" y="56"/>
              </a:cxn>
              <a:cxn ang="0">
                <a:pos x="0" y="64"/>
              </a:cxn>
              <a:cxn ang="0">
                <a:pos x="0" y="72"/>
              </a:cxn>
              <a:cxn ang="0">
                <a:pos x="9" y="72"/>
              </a:cxn>
              <a:cxn ang="0">
                <a:pos x="9" y="80"/>
              </a:cxn>
              <a:cxn ang="0">
                <a:pos x="9" y="88"/>
              </a:cxn>
              <a:cxn ang="0">
                <a:pos x="9" y="96"/>
              </a:cxn>
              <a:cxn ang="0">
                <a:pos x="18" y="96"/>
              </a:cxn>
              <a:cxn ang="0">
                <a:pos x="18" y="104"/>
              </a:cxn>
              <a:cxn ang="0">
                <a:pos x="18" y="112"/>
              </a:cxn>
              <a:cxn ang="0">
                <a:pos x="27" y="112"/>
              </a:cxn>
              <a:cxn ang="0">
                <a:pos x="27" y="120"/>
              </a:cxn>
              <a:cxn ang="0">
                <a:pos x="27" y="128"/>
              </a:cxn>
              <a:cxn ang="0">
                <a:pos x="36" y="128"/>
              </a:cxn>
              <a:cxn ang="0">
                <a:pos x="36" y="136"/>
              </a:cxn>
              <a:cxn ang="0">
                <a:pos x="36" y="144"/>
              </a:cxn>
              <a:cxn ang="0">
                <a:pos x="27" y="144"/>
              </a:cxn>
              <a:cxn ang="0">
                <a:pos x="27" y="152"/>
              </a:cxn>
              <a:cxn ang="0">
                <a:pos x="18" y="152"/>
              </a:cxn>
              <a:cxn ang="0">
                <a:pos x="18" y="160"/>
              </a:cxn>
              <a:cxn ang="0">
                <a:pos x="9" y="168"/>
              </a:cxn>
              <a:cxn ang="0">
                <a:pos x="9" y="176"/>
              </a:cxn>
              <a:cxn ang="0">
                <a:pos x="9" y="184"/>
              </a:cxn>
              <a:cxn ang="0">
                <a:pos x="9" y="192"/>
              </a:cxn>
              <a:cxn ang="0">
                <a:pos x="9" y="200"/>
              </a:cxn>
              <a:cxn ang="0">
                <a:pos x="18" y="208"/>
              </a:cxn>
              <a:cxn ang="0">
                <a:pos x="18" y="216"/>
              </a:cxn>
              <a:cxn ang="0">
                <a:pos x="18" y="224"/>
              </a:cxn>
              <a:cxn ang="0">
                <a:pos x="27" y="232"/>
              </a:cxn>
              <a:cxn ang="0">
                <a:pos x="27" y="240"/>
              </a:cxn>
              <a:cxn ang="0">
                <a:pos x="27" y="248"/>
              </a:cxn>
              <a:cxn ang="0">
                <a:pos x="27" y="256"/>
              </a:cxn>
              <a:cxn ang="0">
                <a:pos x="18" y="264"/>
              </a:cxn>
              <a:cxn ang="0">
                <a:pos x="18" y="272"/>
              </a:cxn>
              <a:cxn ang="0">
                <a:pos x="18" y="280"/>
              </a:cxn>
              <a:cxn ang="0">
                <a:pos x="18" y="288"/>
              </a:cxn>
              <a:cxn ang="0">
                <a:pos x="18" y="296"/>
              </a:cxn>
            </a:cxnLst>
            <a:rect l="0" t="0" r="r" b="b"/>
            <a:pathLst>
              <a:path w="36" h="296">
                <a:moveTo>
                  <a:pt x="27" y="0"/>
                </a:moveTo>
                <a:lnTo>
                  <a:pt x="27" y="8"/>
                </a:lnTo>
                <a:lnTo>
                  <a:pt x="27" y="16"/>
                </a:lnTo>
                <a:lnTo>
                  <a:pt x="18" y="16"/>
                </a:lnTo>
                <a:lnTo>
                  <a:pt x="18" y="24"/>
                </a:lnTo>
                <a:lnTo>
                  <a:pt x="9" y="24"/>
                </a:lnTo>
                <a:lnTo>
                  <a:pt x="9" y="32"/>
                </a:lnTo>
                <a:lnTo>
                  <a:pt x="9" y="40"/>
                </a:lnTo>
                <a:lnTo>
                  <a:pt x="9" y="48"/>
                </a:lnTo>
                <a:lnTo>
                  <a:pt x="9" y="56"/>
                </a:lnTo>
                <a:lnTo>
                  <a:pt x="0" y="56"/>
                </a:lnTo>
                <a:lnTo>
                  <a:pt x="0" y="64"/>
                </a:lnTo>
                <a:lnTo>
                  <a:pt x="0" y="72"/>
                </a:lnTo>
                <a:lnTo>
                  <a:pt x="9" y="72"/>
                </a:lnTo>
                <a:lnTo>
                  <a:pt x="9" y="80"/>
                </a:lnTo>
                <a:lnTo>
                  <a:pt x="9" y="88"/>
                </a:lnTo>
                <a:lnTo>
                  <a:pt x="9" y="96"/>
                </a:lnTo>
                <a:lnTo>
                  <a:pt x="18" y="96"/>
                </a:lnTo>
                <a:lnTo>
                  <a:pt x="18" y="104"/>
                </a:lnTo>
                <a:lnTo>
                  <a:pt x="18" y="112"/>
                </a:lnTo>
                <a:lnTo>
                  <a:pt x="27" y="112"/>
                </a:lnTo>
                <a:lnTo>
                  <a:pt x="27" y="120"/>
                </a:lnTo>
                <a:lnTo>
                  <a:pt x="27" y="128"/>
                </a:lnTo>
                <a:lnTo>
                  <a:pt x="36" y="128"/>
                </a:lnTo>
                <a:lnTo>
                  <a:pt x="36" y="136"/>
                </a:lnTo>
                <a:lnTo>
                  <a:pt x="36" y="144"/>
                </a:lnTo>
                <a:lnTo>
                  <a:pt x="27" y="144"/>
                </a:lnTo>
                <a:lnTo>
                  <a:pt x="27" y="152"/>
                </a:lnTo>
                <a:lnTo>
                  <a:pt x="18" y="152"/>
                </a:lnTo>
                <a:lnTo>
                  <a:pt x="18" y="160"/>
                </a:lnTo>
                <a:lnTo>
                  <a:pt x="9" y="168"/>
                </a:lnTo>
                <a:lnTo>
                  <a:pt x="9" y="176"/>
                </a:lnTo>
                <a:lnTo>
                  <a:pt x="9" y="184"/>
                </a:lnTo>
                <a:lnTo>
                  <a:pt x="9" y="192"/>
                </a:lnTo>
                <a:lnTo>
                  <a:pt x="9" y="200"/>
                </a:lnTo>
                <a:lnTo>
                  <a:pt x="18" y="208"/>
                </a:lnTo>
                <a:lnTo>
                  <a:pt x="18" y="216"/>
                </a:lnTo>
                <a:lnTo>
                  <a:pt x="18" y="224"/>
                </a:lnTo>
                <a:lnTo>
                  <a:pt x="27" y="232"/>
                </a:lnTo>
                <a:lnTo>
                  <a:pt x="27" y="240"/>
                </a:lnTo>
                <a:lnTo>
                  <a:pt x="27" y="248"/>
                </a:lnTo>
                <a:lnTo>
                  <a:pt x="27" y="256"/>
                </a:lnTo>
                <a:lnTo>
                  <a:pt x="18" y="264"/>
                </a:lnTo>
                <a:lnTo>
                  <a:pt x="18" y="272"/>
                </a:lnTo>
                <a:lnTo>
                  <a:pt x="18" y="280"/>
                </a:lnTo>
                <a:lnTo>
                  <a:pt x="18" y="288"/>
                </a:lnTo>
                <a:lnTo>
                  <a:pt x="18" y="296"/>
                </a:lnTo>
              </a:path>
            </a:pathLst>
          </a:custGeom>
          <a:noFill/>
          <a:ln w="28575">
            <a:solidFill>
              <a:srgbClr val="181592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 sz="1800">
              <a:latin typeface="Book Antiqua" pitchFamily="18" charset="0"/>
            </a:endParaRPr>
          </a:p>
        </p:txBody>
      </p:sp>
      <p:sp>
        <p:nvSpPr>
          <p:cNvPr id="63516" name="Freeform 28"/>
          <p:cNvSpPr>
            <a:spLocks/>
          </p:cNvSpPr>
          <p:nvPr/>
        </p:nvSpPr>
        <p:spPr bwMode="auto">
          <a:xfrm>
            <a:off x="5580693" y="1556792"/>
            <a:ext cx="60353" cy="439737"/>
          </a:xfrm>
          <a:custGeom>
            <a:avLst/>
            <a:gdLst/>
            <a:ahLst/>
            <a:cxnLst>
              <a:cxn ang="0">
                <a:pos x="27" y="8"/>
              </a:cxn>
              <a:cxn ang="0">
                <a:pos x="27" y="16"/>
              </a:cxn>
              <a:cxn ang="0">
                <a:pos x="18" y="16"/>
              </a:cxn>
              <a:cxn ang="0">
                <a:pos x="18" y="24"/>
              </a:cxn>
              <a:cxn ang="0">
                <a:pos x="9" y="32"/>
              </a:cxn>
              <a:cxn ang="0">
                <a:pos x="9" y="32"/>
              </a:cxn>
              <a:cxn ang="0">
                <a:pos x="9" y="40"/>
              </a:cxn>
              <a:cxn ang="0">
                <a:pos x="9" y="48"/>
              </a:cxn>
              <a:cxn ang="0">
                <a:pos x="0" y="56"/>
              </a:cxn>
              <a:cxn ang="0">
                <a:pos x="0" y="64"/>
              </a:cxn>
              <a:cxn ang="0">
                <a:pos x="0" y="72"/>
              </a:cxn>
              <a:cxn ang="0">
                <a:pos x="9" y="72"/>
              </a:cxn>
              <a:cxn ang="0">
                <a:pos x="9" y="80"/>
              </a:cxn>
              <a:cxn ang="0">
                <a:pos x="9" y="88"/>
              </a:cxn>
              <a:cxn ang="0">
                <a:pos x="9" y="96"/>
              </a:cxn>
              <a:cxn ang="0">
                <a:pos x="18" y="104"/>
              </a:cxn>
              <a:cxn ang="0">
                <a:pos x="18" y="104"/>
              </a:cxn>
              <a:cxn ang="0">
                <a:pos x="27" y="112"/>
              </a:cxn>
              <a:cxn ang="0">
                <a:pos x="27" y="120"/>
              </a:cxn>
              <a:cxn ang="0">
                <a:pos x="27" y="128"/>
              </a:cxn>
              <a:cxn ang="0">
                <a:pos x="36" y="136"/>
              </a:cxn>
              <a:cxn ang="0">
                <a:pos x="36" y="144"/>
              </a:cxn>
              <a:cxn ang="0">
                <a:pos x="27" y="152"/>
              </a:cxn>
              <a:cxn ang="0">
                <a:pos x="18" y="152"/>
              </a:cxn>
              <a:cxn ang="0">
                <a:pos x="18" y="160"/>
              </a:cxn>
              <a:cxn ang="0">
                <a:pos x="9" y="168"/>
              </a:cxn>
              <a:cxn ang="0">
                <a:pos x="9" y="176"/>
              </a:cxn>
              <a:cxn ang="0">
                <a:pos x="9" y="184"/>
              </a:cxn>
              <a:cxn ang="0">
                <a:pos x="9" y="192"/>
              </a:cxn>
              <a:cxn ang="0">
                <a:pos x="9" y="200"/>
              </a:cxn>
              <a:cxn ang="0">
                <a:pos x="18" y="216"/>
              </a:cxn>
              <a:cxn ang="0">
                <a:pos x="18" y="216"/>
              </a:cxn>
              <a:cxn ang="0">
                <a:pos x="27" y="232"/>
              </a:cxn>
              <a:cxn ang="0">
                <a:pos x="27" y="240"/>
              </a:cxn>
              <a:cxn ang="0">
                <a:pos x="27" y="248"/>
              </a:cxn>
              <a:cxn ang="0">
                <a:pos x="27" y="256"/>
              </a:cxn>
              <a:cxn ang="0">
                <a:pos x="18" y="264"/>
              </a:cxn>
              <a:cxn ang="0">
                <a:pos x="18" y="272"/>
              </a:cxn>
              <a:cxn ang="0">
                <a:pos x="18" y="280"/>
              </a:cxn>
              <a:cxn ang="0">
                <a:pos x="18" y="288"/>
              </a:cxn>
              <a:cxn ang="0">
                <a:pos x="18" y="296"/>
              </a:cxn>
            </a:cxnLst>
            <a:rect l="0" t="0" r="r" b="b"/>
            <a:pathLst>
              <a:path w="36" h="296">
                <a:moveTo>
                  <a:pt x="27" y="0"/>
                </a:moveTo>
                <a:lnTo>
                  <a:pt x="27" y="8"/>
                </a:lnTo>
                <a:lnTo>
                  <a:pt x="27" y="8"/>
                </a:lnTo>
                <a:lnTo>
                  <a:pt x="27" y="16"/>
                </a:lnTo>
                <a:lnTo>
                  <a:pt x="27" y="16"/>
                </a:lnTo>
                <a:lnTo>
                  <a:pt x="18" y="16"/>
                </a:lnTo>
                <a:lnTo>
                  <a:pt x="18" y="24"/>
                </a:lnTo>
                <a:lnTo>
                  <a:pt x="18" y="24"/>
                </a:lnTo>
                <a:lnTo>
                  <a:pt x="9" y="24"/>
                </a:lnTo>
                <a:lnTo>
                  <a:pt x="9" y="32"/>
                </a:lnTo>
                <a:lnTo>
                  <a:pt x="9" y="32"/>
                </a:lnTo>
                <a:lnTo>
                  <a:pt x="9" y="32"/>
                </a:lnTo>
                <a:lnTo>
                  <a:pt x="9" y="40"/>
                </a:lnTo>
                <a:lnTo>
                  <a:pt x="9" y="40"/>
                </a:lnTo>
                <a:lnTo>
                  <a:pt x="9" y="48"/>
                </a:lnTo>
                <a:lnTo>
                  <a:pt x="9" y="48"/>
                </a:lnTo>
                <a:lnTo>
                  <a:pt x="9" y="56"/>
                </a:lnTo>
                <a:lnTo>
                  <a:pt x="0" y="56"/>
                </a:lnTo>
                <a:lnTo>
                  <a:pt x="0" y="56"/>
                </a:lnTo>
                <a:lnTo>
                  <a:pt x="0" y="64"/>
                </a:lnTo>
                <a:lnTo>
                  <a:pt x="0" y="64"/>
                </a:lnTo>
                <a:lnTo>
                  <a:pt x="0" y="72"/>
                </a:lnTo>
                <a:lnTo>
                  <a:pt x="0" y="72"/>
                </a:lnTo>
                <a:lnTo>
                  <a:pt x="9" y="72"/>
                </a:lnTo>
                <a:lnTo>
                  <a:pt x="9" y="80"/>
                </a:lnTo>
                <a:lnTo>
                  <a:pt x="9" y="80"/>
                </a:lnTo>
                <a:lnTo>
                  <a:pt x="9" y="88"/>
                </a:lnTo>
                <a:lnTo>
                  <a:pt x="9" y="88"/>
                </a:lnTo>
                <a:lnTo>
                  <a:pt x="9" y="96"/>
                </a:lnTo>
                <a:lnTo>
                  <a:pt x="9" y="96"/>
                </a:lnTo>
                <a:lnTo>
                  <a:pt x="18" y="96"/>
                </a:lnTo>
                <a:lnTo>
                  <a:pt x="18" y="104"/>
                </a:lnTo>
                <a:lnTo>
                  <a:pt x="18" y="104"/>
                </a:lnTo>
                <a:lnTo>
                  <a:pt x="18" y="104"/>
                </a:lnTo>
                <a:lnTo>
                  <a:pt x="18" y="112"/>
                </a:lnTo>
                <a:lnTo>
                  <a:pt x="27" y="112"/>
                </a:lnTo>
                <a:lnTo>
                  <a:pt x="27" y="120"/>
                </a:lnTo>
                <a:lnTo>
                  <a:pt x="27" y="120"/>
                </a:lnTo>
                <a:lnTo>
                  <a:pt x="27" y="120"/>
                </a:lnTo>
                <a:lnTo>
                  <a:pt x="27" y="128"/>
                </a:lnTo>
                <a:lnTo>
                  <a:pt x="36" y="128"/>
                </a:lnTo>
                <a:lnTo>
                  <a:pt x="36" y="136"/>
                </a:lnTo>
                <a:lnTo>
                  <a:pt x="36" y="136"/>
                </a:lnTo>
                <a:lnTo>
                  <a:pt x="36" y="144"/>
                </a:lnTo>
                <a:lnTo>
                  <a:pt x="27" y="144"/>
                </a:lnTo>
                <a:lnTo>
                  <a:pt x="27" y="152"/>
                </a:lnTo>
                <a:lnTo>
                  <a:pt x="27" y="152"/>
                </a:lnTo>
                <a:lnTo>
                  <a:pt x="18" y="152"/>
                </a:lnTo>
                <a:lnTo>
                  <a:pt x="18" y="152"/>
                </a:lnTo>
                <a:lnTo>
                  <a:pt x="18" y="160"/>
                </a:lnTo>
                <a:lnTo>
                  <a:pt x="9" y="168"/>
                </a:lnTo>
                <a:lnTo>
                  <a:pt x="9" y="168"/>
                </a:lnTo>
                <a:lnTo>
                  <a:pt x="9" y="176"/>
                </a:lnTo>
                <a:lnTo>
                  <a:pt x="9" y="176"/>
                </a:lnTo>
                <a:lnTo>
                  <a:pt x="9" y="184"/>
                </a:lnTo>
                <a:lnTo>
                  <a:pt x="9" y="184"/>
                </a:lnTo>
                <a:lnTo>
                  <a:pt x="9" y="192"/>
                </a:lnTo>
                <a:lnTo>
                  <a:pt x="9" y="192"/>
                </a:lnTo>
                <a:lnTo>
                  <a:pt x="9" y="200"/>
                </a:lnTo>
                <a:lnTo>
                  <a:pt x="9" y="200"/>
                </a:lnTo>
                <a:lnTo>
                  <a:pt x="18" y="208"/>
                </a:lnTo>
                <a:lnTo>
                  <a:pt x="18" y="216"/>
                </a:lnTo>
                <a:lnTo>
                  <a:pt x="18" y="216"/>
                </a:lnTo>
                <a:lnTo>
                  <a:pt x="18" y="216"/>
                </a:lnTo>
                <a:lnTo>
                  <a:pt x="18" y="224"/>
                </a:lnTo>
                <a:lnTo>
                  <a:pt x="27" y="232"/>
                </a:lnTo>
                <a:lnTo>
                  <a:pt x="27" y="232"/>
                </a:lnTo>
                <a:lnTo>
                  <a:pt x="27" y="240"/>
                </a:lnTo>
                <a:lnTo>
                  <a:pt x="27" y="240"/>
                </a:lnTo>
                <a:lnTo>
                  <a:pt x="27" y="248"/>
                </a:lnTo>
                <a:lnTo>
                  <a:pt x="27" y="248"/>
                </a:lnTo>
                <a:lnTo>
                  <a:pt x="27" y="256"/>
                </a:lnTo>
                <a:lnTo>
                  <a:pt x="18" y="264"/>
                </a:lnTo>
                <a:lnTo>
                  <a:pt x="18" y="264"/>
                </a:lnTo>
                <a:lnTo>
                  <a:pt x="18" y="264"/>
                </a:lnTo>
                <a:lnTo>
                  <a:pt x="18" y="272"/>
                </a:lnTo>
                <a:lnTo>
                  <a:pt x="18" y="272"/>
                </a:lnTo>
                <a:lnTo>
                  <a:pt x="18" y="280"/>
                </a:lnTo>
                <a:lnTo>
                  <a:pt x="18" y="288"/>
                </a:lnTo>
                <a:lnTo>
                  <a:pt x="18" y="288"/>
                </a:lnTo>
                <a:lnTo>
                  <a:pt x="18" y="296"/>
                </a:lnTo>
                <a:lnTo>
                  <a:pt x="18" y="296"/>
                </a:lnTo>
                <a:lnTo>
                  <a:pt x="18" y="296"/>
                </a:lnTo>
              </a:path>
            </a:pathLst>
          </a:custGeom>
          <a:noFill/>
          <a:ln w="28575">
            <a:solidFill>
              <a:srgbClr val="3366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 sz="1800">
              <a:latin typeface="Book Antiqua" pitchFamily="18" charset="0"/>
            </a:endParaRPr>
          </a:p>
        </p:txBody>
      </p:sp>
      <p:sp>
        <p:nvSpPr>
          <p:cNvPr id="63517" name="Freeform 29"/>
          <p:cNvSpPr>
            <a:spLocks/>
          </p:cNvSpPr>
          <p:nvPr/>
        </p:nvSpPr>
        <p:spPr bwMode="auto">
          <a:xfrm>
            <a:off x="5530586" y="1569492"/>
            <a:ext cx="60354" cy="438150"/>
          </a:xfrm>
          <a:custGeom>
            <a:avLst/>
            <a:gdLst/>
            <a:ahLst/>
            <a:cxnLst>
              <a:cxn ang="0">
                <a:pos x="27" y="0"/>
              </a:cxn>
              <a:cxn ang="0">
                <a:pos x="27" y="8"/>
              </a:cxn>
              <a:cxn ang="0">
                <a:pos x="27" y="16"/>
              </a:cxn>
              <a:cxn ang="0">
                <a:pos x="18" y="16"/>
              </a:cxn>
              <a:cxn ang="0">
                <a:pos x="18" y="24"/>
              </a:cxn>
              <a:cxn ang="0">
                <a:pos x="9" y="24"/>
              </a:cxn>
              <a:cxn ang="0">
                <a:pos x="9" y="32"/>
              </a:cxn>
              <a:cxn ang="0">
                <a:pos x="9" y="40"/>
              </a:cxn>
              <a:cxn ang="0">
                <a:pos x="9" y="48"/>
              </a:cxn>
              <a:cxn ang="0">
                <a:pos x="9" y="56"/>
              </a:cxn>
              <a:cxn ang="0">
                <a:pos x="0" y="56"/>
              </a:cxn>
              <a:cxn ang="0">
                <a:pos x="0" y="64"/>
              </a:cxn>
              <a:cxn ang="0">
                <a:pos x="0" y="72"/>
              </a:cxn>
              <a:cxn ang="0">
                <a:pos x="9" y="72"/>
              </a:cxn>
              <a:cxn ang="0">
                <a:pos x="9" y="80"/>
              </a:cxn>
              <a:cxn ang="0">
                <a:pos x="9" y="88"/>
              </a:cxn>
              <a:cxn ang="0">
                <a:pos x="9" y="96"/>
              </a:cxn>
              <a:cxn ang="0">
                <a:pos x="18" y="96"/>
              </a:cxn>
              <a:cxn ang="0">
                <a:pos x="18" y="104"/>
              </a:cxn>
              <a:cxn ang="0">
                <a:pos x="18" y="112"/>
              </a:cxn>
              <a:cxn ang="0">
                <a:pos x="27" y="112"/>
              </a:cxn>
              <a:cxn ang="0">
                <a:pos x="27" y="120"/>
              </a:cxn>
              <a:cxn ang="0">
                <a:pos x="27" y="128"/>
              </a:cxn>
              <a:cxn ang="0">
                <a:pos x="36" y="128"/>
              </a:cxn>
              <a:cxn ang="0">
                <a:pos x="36" y="136"/>
              </a:cxn>
              <a:cxn ang="0">
                <a:pos x="36" y="144"/>
              </a:cxn>
              <a:cxn ang="0">
                <a:pos x="27" y="144"/>
              </a:cxn>
              <a:cxn ang="0">
                <a:pos x="27" y="152"/>
              </a:cxn>
              <a:cxn ang="0">
                <a:pos x="18" y="152"/>
              </a:cxn>
              <a:cxn ang="0">
                <a:pos x="18" y="160"/>
              </a:cxn>
              <a:cxn ang="0">
                <a:pos x="9" y="168"/>
              </a:cxn>
              <a:cxn ang="0">
                <a:pos x="9" y="176"/>
              </a:cxn>
              <a:cxn ang="0">
                <a:pos x="9" y="184"/>
              </a:cxn>
              <a:cxn ang="0">
                <a:pos x="9" y="192"/>
              </a:cxn>
              <a:cxn ang="0">
                <a:pos x="9" y="200"/>
              </a:cxn>
              <a:cxn ang="0">
                <a:pos x="18" y="208"/>
              </a:cxn>
              <a:cxn ang="0">
                <a:pos x="18" y="216"/>
              </a:cxn>
              <a:cxn ang="0">
                <a:pos x="18" y="224"/>
              </a:cxn>
              <a:cxn ang="0">
                <a:pos x="27" y="232"/>
              </a:cxn>
              <a:cxn ang="0">
                <a:pos x="27" y="240"/>
              </a:cxn>
              <a:cxn ang="0">
                <a:pos x="27" y="248"/>
              </a:cxn>
              <a:cxn ang="0">
                <a:pos x="27" y="256"/>
              </a:cxn>
              <a:cxn ang="0">
                <a:pos x="18" y="264"/>
              </a:cxn>
              <a:cxn ang="0">
                <a:pos x="18" y="272"/>
              </a:cxn>
              <a:cxn ang="0">
                <a:pos x="18" y="280"/>
              </a:cxn>
              <a:cxn ang="0">
                <a:pos x="18" y="288"/>
              </a:cxn>
              <a:cxn ang="0">
                <a:pos x="18" y="296"/>
              </a:cxn>
            </a:cxnLst>
            <a:rect l="0" t="0" r="r" b="b"/>
            <a:pathLst>
              <a:path w="36" h="296">
                <a:moveTo>
                  <a:pt x="27" y="0"/>
                </a:moveTo>
                <a:lnTo>
                  <a:pt x="27" y="8"/>
                </a:lnTo>
                <a:lnTo>
                  <a:pt x="27" y="16"/>
                </a:lnTo>
                <a:lnTo>
                  <a:pt x="18" y="16"/>
                </a:lnTo>
                <a:lnTo>
                  <a:pt x="18" y="24"/>
                </a:lnTo>
                <a:lnTo>
                  <a:pt x="9" y="24"/>
                </a:lnTo>
                <a:lnTo>
                  <a:pt x="9" y="32"/>
                </a:lnTo>
                <a:lnTo>
                  <a:pt x="9" y="40"/>
                </a:lnTo>
                <a:lnTo>
                  <a:pt x="9" y="48"/>
                </a:lnTo>
                <a:lnTo>
                  <a:pt x="9" y="56"/>
                </a:lnTo>
                <a:lnTo>
                  <a:pt x="0" y="56"/>
                </a:lnTo>
                <a:lnTo>
                  <a:pt x="0" y="64"/>
                </a:lnTo>
                <a:lnTo>
                  <a:pt x="0" y="72"/>
                </a:lnTo>
                <a:lnTo>
                  <a:pt x="9" y="72"/>
                </a:lnTo>
                <a:lnTo>
                  <a:pt x="9" y="80"/>
                </a:lnTo>
                <a:lnTo>
                  <a:pt x="9" y="88"/>
                </a:lnTo>
                <a:lnTo>
                  <a:pt x="9" y="96"/>
                </a:lnTo>
                <a:lnTo>
                  <a:pt x="18" y="96"/>
                </a:lnTo>
                <a:lnTo>
                  <a:pt x="18" y="104"/>
                </a:lnTo>
                <a:lnTo>
                  <a:pt x="18" y="112"/>
                </a:lnTo>
                <a:lnTo>
                  <a:pt x="27" y="112"/>
                </a:lnTo>
                <a:lnTo>
                  <a:pt x="27" y="120"/>
                </a:lnTo>
                <a:lnTo>
                  <a:pt x="27" y="128"/>
                </a:lnTo>
                <a:lnTo>
                  <a:pt x="36" y="128"/>
                </a:lnTo>
                <a:lnTo>
                  <a:pt x="36" y="136"/>
                </a:lnTo>
                <a:lnTo>
                  <a:pt x="36" y="144"/>
                </a:lnTo>
                <a:lnTo>
                  <a:pt x="27" y="144"/>
                </a:lnTo>
                <a:lnTo>
                  <a:pt x="27" y="152"/>
                </a:lnTo>
                <a:lnTo>
                  <a:pt x="18" y="152"/>
                </a:lnTo>
                <a:lnTo>
                  <a:pt x="18" y="160"/>
                </a:lnTo>
                <a:lnTo>
                  <a:pt x="9" y="168"/>
                </a:lnTo>
                <a:lnTo>
                  <a:pt x="9" y="176"/>
                </a:lnTo>
                <a:lnTo>
                  <a:pt x="9" y="184"/>
                </a:lnTo>
                <a:lnTo>
                  <a:pt x="9" y="192"/>
                </a:lnTo>
                <a:lnTo>
                  <a:pt x="9" y="200"/>
                </a:lnTo>
                <a:lnTo>
                  <a:pt x="18" y="208"/>
                </a:lnTo>
                <a:lnTo>
                  <a:pt x="18" y="216"/>
                </a:lnTo>
                <a:lnTo>
                  <a:pt x="18" y="224"/>
                </a:lnTo>
                <a:lnTo>
                  <a:pt x="27" y="232"/>
                </a:lnTo>
                <a:lnTo>
                  <a:pt x="27" y="240"/>
                </a:lnTo>
                <a:lnTo>
                  <a:pt x="27" y="248"/>
                </a:lnTo>
                <a:lnTo>
                  <a:pt x="27" y="256"/>
                </a:lnTo>
                <a:lnTo>
                  <a:pt x="18" y="264"/>
                </a:lnTo>
                <a:lnTo>
                  <a:pt x="18" y="272"/>
                </a:lnTo>
                <a:lnTo>
                  <a:pt x="18" y="280"/>
                </a:lnTo>
                <a:lnTo>
                  <a:pt x="18" y="288"/>
                </a:lnTo>
                <a:lnTo>
                  <a:pt x="18" y="296"/>
                </a:lnTo>
              </a:path>
            </a:pathLst>
          </a:custGeom>
          <a:noFill/>
          <a:ln w="28575">
            <a:solidFill>
              <a:srgbClr val="00B05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 sz="1800">
              <a:solidFill>
                <a:srgbClr val="00B050"/>
              </a:solidFill>
              <a:latin typeface="Book Antiqua" pitchFamily="18" charset="0"/>
            </a:endParaRPr>
          </a:p>
        </p:txBody>
      </p:sp>
      <p:sp>
        <p:nvSpPr>
          <p:cNvPr id="63518" name="Freeform 30"/>
          <p:cNvSpPr>
            <a:spLocks/>
          </p:cNvSpPr>
          <p:nvPr/>
        </p:nvSpPr>
        <p:spPr bwMode="auto">
          <a:xfrm>
            <a:off x="5432716" y="1556792"/>
            <a:ext cx="61984" cy="439737"/>
          </a:xfrm>
          <a:custGeom>
            <a:avLst/>
            <a:gdLst/>
            <a:ahLst/>
            <a:cxnLst>
              <a:cxn ang="0">
                <a:pos x="27" y="0"/>
              </a:cxn>
              <a:cxn ang="0">
                <a:pos x="27" y="8"/>
              </a:cxn>
              <a:cxn ang="0">
                <a:pos x="18" y="16"/>
              </a:cxn>
              <a:cxn ang="0">
                <a:pos x="18" y="24"/>
              </a:cxn>
              <a:cxn ang="0">
                <a:pos x="9" y="24"/>
              </a:cxn>
              <a:cxn ang="0">
                <a:pos x="9" y="32"/>
              </a:cxn>
              <a:cxn ang="0">
                <a:pos x="9" y="40"/>
              </a:cxn>
              <a:cxn ang="0">
                <a:pos x="9" y="48"/>
              </a:cxn>
              <a:cxn ang="0">
                <a:pos x="0" y="48"/>
              </a:cxn>
              <a:cxn ang="0">
                <a:pos x="0" y="56"/>
              </a:cxn>
              <a:cxn ang="0">
                <a:pos x="0" y="64"/>
              </a:cxn>
              <a:cxn ang="0">
                <a:pos x="9" y="72"/>
              </a:cxn>
              <a:cxn ang="0">
                <a:pos x="9" y="80"/>
              </a:cxn>
              <a:cxn ang="0">
                <a:pos x="9" y="88"/>
              </a:cxn>
              <a:cxn ang="0">
                <a:pos x="9" y="96"/>
              </a:cxn>
              <a:cxn ang="0">
                <a:pos x="18" y="96"/>
              </a:cxn>
              <a:cxn ang="0">
                <a:pos x="18" y="104"/>
              </a:cxn>
              <a:cxn ang="0">
                <a:pos x="27" y="112"/>
              </a:cxn>
              <a:cxn ang="0">
                <a:pos x="27" y="120"/>
              </a:cxn>
              <a:cxn ang="0">
                <a:pos x="27" y="120"/>
              </a:cxn>
              <a:cxn ang="0">
                <a:pos x="36" y="128"/>
              </a:cxn>
              <a:cxn ang="0">
                <a:pos x="36" y="136"/>
              </a:cxn>
              <a:cxn ang="0">
                <a:pos x="27" y="144"/>
              </a:cxn>
              <a:cxn ang="0">
                <a:pos x="18" y="152"/>
              </a:cxn>
              <a:cxn ang="0">
                <a:pos x="18" y="152"/>
              </a:cxn>
              <a:cxn ang="0">
                <a:pos x="9" y="168"/>
              </a:cxn>
              <a:cxn ang="0">
                <a:pos x="9" y="176"/>
              </a:cxn>
              <a:cxn ang="0">
                <a:pos x="9" y="184"/>
              </a:cxn>
              <a:cxn ang="0">
                <a:pos x="9" y="192"/>
              </a:cxn>
              <a:cxn ang="0">
                <a:pos x="9" y="200"/>
              </a:cxn>
              <a:cxn ang="0">
                <a:pos x="18" y="208"/>
              </a:cxn>
              <a:cxn ang="0">
                <a:pos x="18" y="216"/>
              </a:cxn>
              <a:cxn ang="0">
                <a:pos x="27" y="224"/>
              </a:cxn>
              <a:cxn ang="0">
                <a:pos x="27" y="232"/>
              </a:cxn>
              <a:cxn ang="0">
                <a:pos x="27" y="240"/>
              </a:cxn>
              <a:cxn ang="0">
                <a:pos x="27" y="248"/>
              </a:cxn>
              <a:cxn ang="0">
                <a:pos x="18" y="264"/>
              </a:cxn>
              <a:cxn ang="0">
                <a:pos x="18" y="264"/>
              </a:cxn>
              <a:cxn ang="0">
                <a:pos x="18" y="280"/>
              </a:cxn>
              <a:cxn ang="0">
                <a:pos x="18" y="288"/>
              </a:cxn>
              <a:cxn ang="0">
                <a:pos x="18" y="296"/>
              </a:cxn>
            </a:cxnLst>
            <a:rect l="0" t="0" r="r" b="b"/>
            <a:pathLst>
              <a:path w="36" h="296">
                <a:moveTo>
                  <a:pt x="27" y="0"/>
                </a:moveTo>
                <a:lnTo>
                  <a:pt x="27" y="0"/>
                </a:lnTo>
                <a:lnTo>
                  <a:pt x="27" y="8"/>
                </a:lnTo>
                <a:lnTo>
                  <a:pt x="27" y="8"/>
                </a:lnTo>
                <a:lnTo>
                  <a:pt x="27" y="16"/>
                </a:lnTo>
                <a:lnTo>
                  <a:pt x="18" y="16"/>
                </a:lnTo>
                <a:lnTo>
                  <a:pt x="18" y="16"/>
                </a:lnTo>
                <a:lnTo>
                  <a:pt x="18" y="24"/>
                </a:lnTo>
                <a:lnTo>
                  <a:pt x="9" y="24"/>
                </a:lnTo>
                <a:lnTo>
                  <a:pt x="9" y="24"/>
                </a:lnTo>
                <a:lnTo>
                  <a:pt x="9" y="32"/>
                </a:lnTo>
                <a:lnTo>
                  <a:pt x="9" y="32"/>
                </a:lnTo>
                <a:lnTo>
                  <a:pt x="9" y="32"/>
                </a:lnTo>
                <a:lnTo>
                  <a:pt x="9" y="40"/>
                </a:lnTo>
                <a:lnTo>
                  <a:pt x="9" y="40"/>
                </a:lnTo>
                <a:lnTo>
                  <a:pt x="9" y="48"/>
                </a:lnTo>
                <a:lnTo>
                  <a:pt x="9" y="48"/>
                </a:lnTo>
                <a:lnTo>
                  <a:pt x="0" y="48"/>
                </a:lnTo>
                <a:lnTo>
                  <a:pt x="0" y="56"/>
                </a:lnTo>
                <a:lnTo>
                  <a:pt x="0" y="56"/>
                </a:lnTo>
                <a:lnTo>
                  <a:pt x="0" y="64"/>
                </a:lnTo>
                <a:lnTo>
                  <a:pt x="0" y="64"/>
                </a:lnTo>
                <a:lnTo>
                  <a:pt x="0" y="72"/>
                </a:lnTo>
                <a:lnTo>
                  <a:pt x="9" y="72"/>
                </a:lnTo>
                <a:lnTo>
                  <a:pt x="9" y="72"/>
                </a:lnTo>
                <a:lnTo>
                  <a:pt x="9" y="80"/>
                </a:lnTo>
                <a:lnTo>
                  <a:pt x="9" y="80"/>
                </a:lnTo>
                <a:lnTo>
                  <a:pt x="9" y="88"/>
                </a:lnTo>
                <a:lnTo>
                  <a:pt x="9" y="88"/>
                </a:lnTo>
                <a:lnTo>
                  <a:pt x="9" y="96"/>
                </a:lnTo>
                <a:lnTo>
                  <a:pt x="18" y="96"/>
                </a:lnTo>
                <a:lnTo>
                  <a:pt x="18" y="96"/>
                </a:lnTo>
                <a:lnTo>
                  <a:pt x="18" y="104"/>
                </a:lnTo>
                <a:lnTo>
                  <a:pt x="18" y="104"/>
                </a:lnTo>
                <a:lnTo>
                  <a:pt x="18" y="112"/>
                </a:lnTo>
                <a:lnTo>
                  <a:pt x="27" y="112"/>
                </a:lnTo>
                <a:lnTo>
                  <a:pt x="27" y="112"/>
                </a:lnTo>
                <a:lnTo>
                  <a:pt x="27" y="120"/>
                </a:lnTo>
                <a:lnTo>
                  <a:pt x="27" y="120"/>
                </a:lnTo>
                <a:lnTo>
                  <a:pt x="27" y="120"/>
                </a:lnTo>
                <a:lnTo>
                  <a:pt x="36" y="128"/>
                </a:lnTo>
                <a:lnTo>
                  <a:pt x="36" y="128"/>
                </a:lnTo>
                <a:lnTo>
                  <a:pt x="36" y="136"/>
                </a:lnTo>
                <a:lnTo>
                  <a:pt x="36" y="136"/>
                </a:lnTo>
                <a:lnTo>
                  <a:pt x="27" y="144"/>
                </a:lnTo>
                <a:lnTo>
                  <a:pt x="27" y="144"/>
                </a:lnTo>
                <a:lnTo>
                  <a:pt x="27" y="144"/>
                </a:lnTo>
                <a:lnTo>
                  <a:pt x="18" y="152"/>
                </a:lnTo>
                <a:lnTo>
                  <a:pt x="18" y="152"/>
                </a:lnTo>
                <a:lnTo>
                  <a:pt x="18" y="152"/>
                </a:lnTo>
                <a:lnTo>
                  <a:pt x="9" y="160"/>
                </a:lnTo>
                <a:lnTo>
                  <a:pt x="9" y="168"/>
                </a:lnTo>
                <a:lnTo>
                  <a:pt x="9" y="168"/>
                </a:lnTo>
                <a:lnTo>
                  <a:pt x="9" y="176"/>
                </a:lnTo>
                <a:lnTo>
                  <a:pt x="9" y="176"/>
                </a:lnTo>
                <a:lnTo>
                  <a:pt x="9" y="184"/>
                </a:lnTo>
                <a:lnTo>
                  <a:pt x="9" y="184"/>
                </a:lnTo>
                <a:lnTo>
                  <a:pt x="9" y="192"/>
                </a:lnTo>
                <a:lnTo>
                  <a:pt x="9" y="192"/>
                </a:lnTo>
                <a:lnTo>
                  <a:pt x="9" y="200"/>
                </a:lnTo>
                <a:lnTo>
                  <a:pt x="18" y="208"/>
                </a:lnTo>
                <a:lnTo>
                  <a:pt x="18" y="208"/>
                </a:lnTo>
                <a:lnTo>
                  <a:pt x="18" y="208"/>
                </a:lnTo>
                <a:lnTo>
                  <a:pt x="18" y="216"/>
                </a:lnTo>
                <a:lnTo>
                  <a:pt x="18" y="216"/>
                </a:lnTo>
                <a:lnTo>
                  <a:pt x="27" y="224"/>
                </a:lnTo>
                <a:lnTo>
                  <a:pt x="27" y="232"/>
                </a:lnTo>
                <a:lnTo>
                  <a:pt x="27" y="232"/>
                </a:lnTo>
                <a:lnTo>
                  <a:pt x="27" y="240"/>
                </a:lnTo>
                <a:lnTo>
                  <a:pt x="27" y="240"/>
                </a:lnTo>
                <a:lnTo>
                  <a:pt x="27" y="248"/>
                </a:lnTo>
                <a:lnTo>
                  <a:pt x="27" y="248"/>
                </a:lnTo>
                <a:lnTo>
                  <a:pt x="18" y="256"/>
                </a:lnTo>
                <a:lnTo>
                  <a:pt x="18" y="264"/>
                </a:lnTo>
                <a:lnTo>
                  <a:pt x="18" y="264"/>
                </a:lnTo>
                <a:lnTo>
                  <a:pt x="18" y="264"/>
                </a:lnTo>
                <a:lnTo>
                  <a:pt x="18" y="272"/>
                </a:lnTo>
                <a:lnTo>
                  <a:pt x="18" y="280"/>
                </a:lnTo>
                <a:lnTo>
                  <a:pt x="18" y="280"/>
                </a:lnTo>
                <a:lnTo>
                  <a:pt x="18" y="288"/>
                </a:lnTo>
                <a:lnTo>
                  <a:pt x="18" y="288"/>
                </a:lnTo>
                <a:lnTo>
                  <a:pt x="18" y="296"/>
                </a:lnTo>
                <a:lnTo>
                  <a:pt x="18" y="296"/>
                </a:lnTo>
              </a:path>
            </a:pathLst>
          </a:custGeom>
          <a:noFill/>
          <a:ln w="28575">
            <a:solidFill>
              <a:srgbClr val="00B05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 sz="1800">
              <a:solidFill>
                <a:srgbClr val="00B050"/>
              </a:solidFill>
              <a:latin typeface="Book Antiqua" pitchFamily="18" charset="0"/>
            </a:endParaRPr>
          </a:p>
        </p:txBody>
      </p:sp>
      <p:sp>
        <p:nvSpPr>
          <p:cNvPr id="63519" name="Freeform 31"/>
          <p:cNvSpPr>
            <a:spLocks/>
          </p:cNvSpPr>
          <p:nvPr/>
        </p:nvSpPr>
        <p:spPr bwMode="auto">
          <a:xfrm>
            <a:off x="5507495" y="1531839"/>
            <a:ext cx="60354" cy="438150"/>
          </a:xfrm>
          <a:custGeom>
            <a:avLst/>
            <a:gdLst/>
            <a:ahLst/>
            <a:cxnLst>
              <a:cxn ang="0">
                <a:pos x="27" y="0"/>
              </a:cxn>
              <a:cxn ang="0">
                <a:pos x="27" y="8"/>
              </a:cxn>
              <a:cxn ang="0">
                <a:pos x="27" y="16"/>
              </a:cxn>
              <a:cxn ang="0">
                <a:pos x="18" y="16"/>
              </a:cxn>
              <a:cxn ang="0">
                <a:pos x="18" y="24"/>
              </a:cxn>
              <a:cxn ang="0">
                <a:pos x="9" y="24"/>
              </a:cxn>
              <a:cxn ang="0">
                <a:pos x="9" y="32"/>
              </a:cxn>
              <a:cxn ang="0">
                <a:pos x="9" y="40"/>
              </a:cxn>
              <a:cxn ang="0">
                <a:pos x="9" y="48"/>
              </a:cxn>
              <a:cxn ang="0">
                <a:pos x="9" y="56"/>
              </a:cxn>
              <a:cxn ang="0">
                <a:pos x="0" y="56"/>
              </a:cxn>
              <a:cxn ang="0">
                <a:pos x="0" y="64"/>
              </a:cxn>
              <a:cxn ang="0">
                <a:pos x="0" y="72"/>
              </a:cxn>
              <a:cxn ang="0">
                <a:pos x="9" y="72"/>
              </a:cxn>
              <a:cxn ang="0">
                <a:pos x="9" y="80"/>
              </a:cxn>
              <a:cxn ang="0">
                <a:pos x="9" y="88"/>
              </a:cxn>
              <a:cxn ang="0">
                <a:pos x="9" y="96"/>
              </a:cxn>
              <a:cxn ang="0">
                <a:pos x="18" y="96"/>
              </a:cxn>
              <a:cxn ang="0">
                <a:pos x="18" y="104"/>
              </a:cxn>
              <a:cxn ang="0">
                <a:pos x="18" y="112"/>
              </a:cxn>
              <a:cxn ang="0">
                <a:pos x="27" y="112"/>
              </a:cxn>
              <a:cxn ang="0">
                <a:pos x="27" y="120"/>
              </a:cxn>
              <a:cxn ang="0">
                <a:pos x="27" y="128"/>
              </a:cxn>
              <a:cxn ang="0">
                <a:pos x="36" y="128"/>
              </a:cxn>
              <a:cxn ang="0">
                <a:pos x="36" y="136"/>
              </a:cxn>
              <a:cxn ang="0">
                <a:pos x="36" y="144"/>
              </a:cxn>
              <a:cxn ang="0">
                <a:pos x="27" y="144"/>
              </a:cxn>
              <a:cxn ang="0">
                <a:pos x="27" y="152"/>
              </a:cxn>
              <a:cxn ang="0">
                <a:pos x="18" y="152"/>
              </a:cxn>
              <a:cxn ang="0">
                <a:pos x="18" y="160"/>
              </a:cxn>
              <a:cxn ang="0">
                <a:pos x="9" y="168"/>
              </a:cxn>
              <a:cxn ang="0">
                <a:pos x="9" y="176"/>
              </a:cxn>
              <a:cxn ang="0">
                <a:pos x="9" y="184"/>
              </a:cxn>
              <a:cxn ang="0">
                <a:pos x="9" y="192"/>
              </a:cxn>
              <a:cxn ang="0">
                <a:pos x="9" y="200"/>
              </a:cxn>
              <a:cxn ang="0">
                <a:pos x="18" y="208"/>
              </a:cxn>
              <a:cxn ang="0">
                <a:pos x="18" y="216"/>
              </a:cxn>
              <a:cxn ang="0">
                <a:pos x="18" y="224"/>
              </a:cxn>
              <a:cxn ang="0">
                <a:pos x="27" y="232"/>
              </a:cxn>
              <a:cxn ang="0">
                <a:pos x="27" y="240"/>
              </a:cxn>
              <a:cxn ang="0">
                <a:pos x="27" y="248"/>
              </a:cxn>
              <a:cxn ang="0">
                <a:pos x="27" y="256"/>
              </a:cxn>
              <a:cxn ang="0">
                <a:pos x="18" y="264"/>
              </a:cxn>
              <a:cxn ang="0">
                <a:pos x="18" y="272"/>
              </a:cxn>
              <a:cxn ang="0">
                <a:pos x="18" y="280"/>
              </a:cxn>
              <a:cxn ang="0">
                <a:pos x="18" y="288"/>
              </a:cxn>
              <a:cxn ang="0">
                <a:pos x="18" y="296"/>
              </a:cxn>
            </a:cxnLst>
            <a:rect l="0" t="0" r="r" b="b"/>
            <a:pathLst>
              <a:path w="36" h="296">
                <a:moveTo>
                  <a:pt x="27" y="0"/>
                </a:moveTo>
                <a:lnTo>
                  <a:pt x="27" y="8"/>
                </a:lnTo>
                <a:lnTo>
                  <a:pt x="27" y="16"/>
                </a:lnTo>
                <a:lnTo>
                  <a:pt x="18" y="16"/>
                </a:lnTo>
                <a:lnTo>
                  <a:pt x="18" y="24"/>
                </a:lnTo>
                <a:lnTo>
                  <a:pt x="9" y="24"/>
                </a:lnTo>
                <a:lnTo>
                  <a:pt x="9" y="32"/>
                </a:lnTo>
                <a:lnTo>
                  <a:pt x="9" y="40"/>
                </a:lnTo>
                <a:lnTo>
                  <a:pt x="9" y="48"/>
                </a:lnTo>
                <a:lnTo>
                  <a:pt x="9" y="56"/>
                </a:lnTo>
                <a:lnTo>
                  <a:pt x="0" y="56"/>
                </a:lnTo>
                <a:lnTo>
                  <a:pt x="0" y="64"/>
                </a:lnTo>
                <a:lnTo>
                  <a:pt x="0" y="72"/>
                </a:lnTo>
                <a:lnTo>
                  <a:pt x="9" y="72"/>
                </a:lnTo>
                <a:lnTo>
                  <a:pt x="9" y="80"/>
                </a:lnTo>
                <a:lnTo>
                  <a:pt x="9" y="88"/>
                </a:lnTo>
                <a:lnTo>
                  <a:pt x="9" y="96"/>
                </a:lnTo>
                <a:lnTo>
                  <a:pt x="18" y="96"/>
                </a:lnTo>
                <a:lnTo>
                  <a:pt x="18" y="104"/>
                </a:lnTo>
                <a:lnTo>
                  <a:pt x="18" y="112"/>
                </a:lnTo>
                <a:lnTo>
                  <a:pt x="27" y="112"/>
                </a:lnTo>
                <a:lnTo>
                  <a:pt x="27" y="120"/>
                </a:lnTo>
                <a:lnTo>
                  <a:pt x="27" y="128"/>
                </a:lnTo>
                <a:lnTo>
                  <a:pt x="36" y="128"/>
                </a:lnTo>
                <a:lnTo>
                  <a:pt x="36" y="136"/>
                </a:lnTo>
                <a:lnTo>
                  <a:pt x="36" y="144"/>
                </a:lnTo>
                <a:lnTo>
                  <a:pt x="27" y="144"/>
                </a:lnTo>
                <a:lnTo>
                  <a:pt x="27" y="152"/>
                </a:lnTo>
                <a:lnTo>
                  <a:pt x="18" y="152"/>
                </a:lnTo>
                <a:lnTo>
                  <a:pt x="18" y="160"/>
                </a:lnTo>
                <a:lnTo>
                  <a:pt x="9" y="168"/>
                </a:lnTo>
                <a:lnTo>
                  <a:pt x="9" y="176"/>
                </a:lnTo>
                <a:lnTo>
                  <a:pt x="9" y="184"/>
                </a:lnTo>
                <a:lnTo>
                  <a:pt x="9" y="192"/>
                </a:lnTo>
                <a:lnTo>
                  <a:pt x="9" y="200"/>
                </a:lnTo>
                <a:lnTo>
                  <a:pt x="18" y="208"/>
                </a:lnTo>
                <a:lnTo>
                  <a:pt x="18" y="216"/>
                </a:lnTo>
                <a:lnTo>
                  <a:pt x="18" y="224"/>
                </a:lnTo>
                <a:lnTo>
                  <a:pt x="27" y="232"/>
                </a:lnTo>
                <a:lnTo>
                  <a:pt x="27" y="240"/>
                </a:lnTo>
                <a:lnTo>
                  <a:pt x="27" y="248"/>
                </a:lnTo>
                <a:lnTo>
                  <a:pt x="27" y="256"/>
                </a:lnTo>
                <a:lnTo>
                  <a:pt x="18" y="264"/>
                </a:lnTo>
                <a:lnTo>
                  <a:pt x="18" y="272"/>
                </a:lnTo>
                <a:lnTo>
                  <a:pt x="18" y="280"/>
                </a:lnTo>
                <a:lnTo>
                  <a:pt x="18" y="288"/>
                </a:lnTo>
                <a:lnTo>
                  <a:pt x="18" y="296"/>
                </a:lnTo>
              </a:path>
            </a:pathLst>
          </a:custGeom>
          <a:noFill/>
          <a:ln w="28575">
            <a:solidFill>
              <a:srgbClr val="181592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fr-FR" sz="1800">
              <a:latin typeface="Book Antiqua" pitchFamily="18" charset="0"/>
            </a:endParaRPr>
          </a:p>
        </p:txBody>
      </p:sp>
      <p:sp>
        <p:nvSpPr>
          <p:cNvPr id="63520" name="Rectangle 32"/>
          <p:cNvSpPr>
            <a:spLocks noChangeArrowheads="1"/>
          </p:cNvSpPr>
          <p:nvPr/>
        </p:nvSpPr>
        <p:spPr bwMode="auto">
          <a:xfrm>
            <a:off x="179512" y="2780928"/>
            <a:ext cx="295282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eaLnBrk="0" hangingPunct="0">
              <a:spcBef>
                <a:spcPct val="50000"/>
              </a:spcBef>
              <a:buSzPct val="70000"/>
            </a:pPr>
            <a:r>
              <a:rPr lang="en-US" sz="1800" dirty="0" smtClean="0">
                <a:latin typeface="Book Antiqua" pitchFamily="18" charset="0"/>
              </a:rPr>
              <a:t>« </a:t>
            </a:r>
            <a:r>
              <a:rPr lang="en-US" dirty="0" smtClean="0">
                <a:latin typeface="Book Antiqua" pitchFamily="18" charset="0"/>
              </a:rPr>
              <a:t>white synchrotron</a:t>
            </a:r>
            <a:r>
              <a:rPr lang="en-US" sz="1800" dirty="0" smtClean="0">
                <a:latin typeface="Book Antiqua" pitchFamily="18" charset="0"/>
              </a:rPr>
              <a:t> beam » </a:t>
            </a:r>
            <a:endParaRPr lang="en-US" sz="1800" b="1" dirty="0">
              <a:latin typeface="Book Antiqua" pitchFamily="18" charset="0"/>
            </a:endParaRPr>
          </a:p>
        </p:txBody>
      </p: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2725104" y="1520899"/>
            <a:ext cx="6142981" cy="71438"/>
            <a:chOff x="1860" y="1398"/>
            <a:chExt cx="3645" cy="48"/>
          </a:xfrm>
        </p:grpSpPr>
        <p:sp>
          <p:nvSpPr>
            <p:cNvPr id="63523" name="Freeform 35"/>
            <p:cNvSpPr>
              <a:spLocks/>
            </p:cNvSpPr>
            <p:nvPr/>
          </p:nvSpPr>
          <p:spPr bwMode="auto">
            <a:xfrm>
              <a:off x="5433" y="1398"/>
              <a:ext cx="72" cy="48"/>
            </a:xfrm>
            <a:custGeom>
              <a:avLst/>
              <a:gdLst/>
              <a:ahLst/>
              <a:cxnLst>
                <a:cxn ang="0">
                  <a:pos x="72" y="24"/>
                </a:cxn>
                <a:cxn ang="0">
                  <a:pos x="0" y="48"/>
                </a:cxn>
                <a:cxn ang="0">
                  <a:pos x="0" y="24"/>
                </a:cxn>
                <a:cxn ang="0">
                  <a:pos x="0" y="0"/>
                </a:cxn>
                <a:cxn ang="0">
                  <a:pos x="72" y="24"/>
                </a:cxn>
              </a:cxnLst>
              <a:rect l="0" t="0" r="r" b="b"/>
              <a:pathLst>
                <a:path w="72" h="48">
                  <a:moveTo>
                    <a:pt x="72" y="24"/>
                  </a:moveTo>
                  <a:lnTo>
                    <a:pt x="0" y="48"/>
                  </a:lnTo>
                  <a:lnTo>
                    <a:pt x="0" y="24"/>
                  </a:lnTo>
                  <a:lnTo>
                    <a:pt x="0" y="0"/>
                  </a:lnTo>
                  <a:lnTo>
                    <a:pt x="72" y="24"/>
                  </a:lnTo>
                  <a:close/>
                </a:path>
              </a:pathLst>
            </a:custGeom>
            <a:solidFill>
              <a:srgbClr val="006633">
                <a:alpha val="50000"/>
              </a:srgbClr>
            </a:solidFill>
            <a:ln w="14288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 sz="1800">
                <a:latin typeface="Book Antiqua" pitchFamily="18" charset="0"/>
              </a:endParaRPr>
            </a:p>
          </p:txBody>
        </p:sp>
        <p:sp>
          <p:nvSpPr>
            <p:cNvPr id="63524" name="Line 36"/>
            <p:cNvSpPr>
              <a:spLocks noChangeShapeType="1"/>
            </p:cNvSpPr>
            <p:nvPr/>
          </p:nvSpPr>
          <p:spPr bwMode="auto">
            <a:xfrm>
              <a:off x="1860" y="1422"/>
              <a:ext cx="3573" cy="1"/>
            </a:xfrm>
            <a:prstGeom prst="line">
              <a:avLst/>
            </a:prstGeom>
            <a:noFill/>
            <a:ln w="28575">
              <a:solidFill>
                <a:srgbClr val="181592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sz="1800">
                <a:latin typeface="Book Antiqua" pitchFamily="18" charset="0"/>
              </a:endParaRPr>
            </a:p>
          </p:txBody>
        </p:sp>
      </p:grpSp>
      <p:sp>
        <p:nvSpPr>
          <p:cNvPr id="63528" name="Line 40"/>
          <p:cNvSpPr>
            <a:spLocks noChangeShapeType="1"/>
          </p:cNvSpPr>
          <p:nvPr/>
        </p:nvSpPr>
        <p:spPr bwMode="auto">
          <a:xfrm flipV="1">
            <a:off x="5220072" y="1563514"/>
            <a:ext cx="0" cy="497334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fr-FR" sz="1800">
              <a:latin typeface="Book Antiqua" pitchFamily="18" charset="0"/>
            </a:endParaRPr>
          </a:p>
        </p:txBody>
      </p:sp>
      <p:sp>
        <p:nvSpPr>
          <p:cNvPr id="63530" name="Text Box 42"/>
          <p:cNvSpPr txBox="1">
            <a:spLocks noChangeArrowheads="1"/>
          </p:cNvSpPr>
          <p:nvPr/>
        </p:nvSpPr>
        <p:spPr bwMode="auto">
          <a:xfrm>
            <a:off x="3509007" y="2060848"/>
            <a:ext cx="659169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en-US" sz="2400" dirty="0" err="1" smtClean="0">
                <a:solidFill>
                  <a:srgbClr val="C00000"/>
                </a:solidFill>
                <a:latin typeface="Book Antiqua" pitchFamily="18" charset="0"/>
              </a:rPr>
              <a:t>u</a:t>
            </a:r>
            <a:r>
              <a:rPr lang="en-US" sz="2400" baseline="-25000" dirty="0" err="1" smtClean="0">
                <a:solidFill>
                  <a:srgbClr val="C00000"/>
                </a:solidFill>
                <a:latin typeface="Book Antiqua" pitchFamily="18" charset="0"/>
              </a:rPr>
              <a:t>inc</a:t>
            </a:r>
            <a:endParaRPr lang="en-US" sz="2400" dirty="0">
              <a:solidFill>
                <a:srgbClr val="C00000"/>
              </a:solidFill>
              <a:latin typeface="Book Antiqua" pitchFamily="18" charset="0"/>
            </a:endParaRPr>
          </a:p>
        </p:txBody>
      </p:sp>
      <p:sp>
        <p:nvSpPr>
          <p:cNvPr id="44" name="ZoneTexte 43"/>
          <p:cNvSpPr txBox="1"/>
          <p:nvPr/>
        </p:nvSpPr>
        <p:spPr>
          <a:xfrm>
            <a:off x="8914150" y="6588060"/>
            <a:ext cx="5543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2060"/>
                </a:solidFill>
                <a:latin typeface="Book Antiqua" pitchFamily="18" charset="0"/>
              </a:rPr>
              <a:t>8</a:t>
            </a:r>
            <a:endParaRPr lang="fr-FR" b="1" dirty="0">
              <a:solidFill>
                <a:srgbClr val="002060"/>
              </a:solidFill>
              <a:latin typeface="Book Antiqua" pitchFamily="18" charset="0"/>
            </a:endParaRPr>
          </a:p>
        </p:txBody>
      </p:sp>
      <p:sp>
        <p:nvSpPr>
          <p:cNvPr id="48" name="Line 24"/>
          <p:cNvSpPr>
            <a:spLocks noChangeShapeType="1"/>
          </p:cNvSpPr>
          <p:nvPr/>
        </p:nvSpPr>
        <p:spPr bwMode="auto">
          <a:xfrm>
            <a:off x="5284739" y="1412776"/>
            <a:ext cx="3551462" cy="1455"/>
          </a:xfrm>
          <a:prstGeom prst="line">
            <a:avLst/>
          </a:prstGeom>
          <a:noFill/>
          <a:ln w="28575">
            <a:solidFill>
              <a:srgbClr val="FFFF00"/>
            </a:solidFill>
            <a:prstDash val="dash"/>
            <a:round/>
            <a:headEnd type="stealth"/>
            <a:tailEnd type="stealth"/>
          </a:ln>
        </p:spPr>
        <p:txBody>
          <a:bodyPr/>
          <a:lstStyle/>
          <a:p>
            <a:endParaRPr lang="fr-FR"/>
          </a:p>
        </p:txBody>
      </p:sp>
      <p:sp>
        <p:nvSpPr>
          <p:cNvPr id="49" name="Rectangle 25"/>
          <p:cNvSpPr>
            <a:spLocks noChangeArrowheads="1"/>
          </p:cNvSpPr>
          <p:nvPr/>
        </p:nvSpPr>
        <p:spPr bwMode="auto">
          <a:xfrm>
            <a:off x="6800715" y="1042367"/>
            <a:ext cx="15659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>
              <a:spcBef>
                <a:spcPct val="50000"/>
              </a:spcBef>
              <a:buSzPct val="70000"/>
              <a:buFont typeface="Symbol" pitchFamily="18" charset="2"/>
              <a:buNone/>
            </a:pPr>
            <a:r>
              <a:rPr lang="fr-FR" sz="1600" b="1" i="1" dirty="0">
                <a:solidFill>
                  <a:srgbClr val="FFFF00"/>
                </a:solidFill>
                <a:latin typeface="Lucida Sans Unicode" pitchFamily="34" charset="0"/>
              </a:rPr>
              <a:t>D</a:t>
            </a:r>
            <a:endParaRPr lang="fr-FR" sz="1600" b="1" dirty="0">
              <a:solidFill>
                <a:srgbClr val="FFFF00"/>
              </a:solidFill>
              <a:latin typeface="Lucida Sans Unicode" pitchFamily="34" charset="0"/>
            </a:endParaRPr>
          </a:p>
        </p:txBody>
      </p:sp>
      <p:sp>
        <p:nvSpPr>
          <p:cNvPr id="53" name="Rectangle 49"/>
          <p:cNvSpPr>
            <a:spLocks noChangeArrowheads="1"/>
          </p:cNvSpPr>
          <p:nvPr/>
        </p:nvSpPr>
        <p:spPr bwMode="auto">
          <a:xfrm>
            <a:off x="6738543" y="2060848"/>
            <a:ext cx="2479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>
              <a:buSzPct val="70000"/>
              <a:buFont typeface="Symbol" pitchFamily="18" charset="2"/>
              <a:buNone/>
            </a:pPr>
            <a:r>
              <a:rPr lang="fr-FR" sz="1600" dirty="0">
                <a:solidFill>
                  <a:srgbClr val="FFFF00"/>
                </a:solidFill>
                <a:latin typeface="Lucida Sans Unicode" pitchFamily="34" charset="0"/>
              </a:rPr>
              <a:t>D</a:t>
            </a:r>
            <a:r>
              <a:rPr lang="fr-FR" sz="1600" baseline="-25000" dirty="0">
                <a:solidFill>
                  <a:srgbClr val="FFFF00"/>
                </a:solidFill>
                <a:latin typeface="Lucida Sans Unicode" pitchFamily="34" charset="0"/>
              </a:rPr>
              <a:t>1</a:t>
            </a:r>
          </a:p>
        </p:txBody>
      </p:sp>
      <p:sp>
        <p:nvSpPr>
          <p:cNvPr id="54" name="Rectangle 50"/>
          <p:cNvSpPr>
            <a:spLocks noChangeArrowheads="1"/>
          </p:cNvSpPr>
          <p:nvPr/>
        </p:nvSpPr>
        <p:spPr bwMode="auto">
          <a:xfrm>
            <a:off x="7670128" y="2036191"/>
            <a:ext cx="2479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>
              <a:buSzPct val="70000"/>
              <a:buFont typeface="Symbol" pitchFamily="18" charset="2"/>
              <a:buNone/>
            </a:pPr>
            <a:r>
              <a:rPr lang="fr-FR" sz="1600" dirty="0">
                <a:solidFill>
                  <a:srgbClr val="FFFF00"/>
                </a:solidFill>
                <a:latin typeface="Lucida Sans Unicode" pitchFamily="34" charset="0"/>
              </a:rPr>
              <a:t>D</a:t>
            </a:r>
            <a:r>
              <a:rPr lang="fr-FR" sz="1600" baseline="-25000" dirty="0">
                <a:solidFill>
                  <a:srgbClr val="FFFF00"/>
                </a:solidFill>
                <a:latin typeface="Lucida Sans Unicode" pitchFamily="34" charset="0"/>
              </a:rPr>
              <a:t>2</a:t>
            </a:r>
          </a:p>
        </p:txBody>
      </p:sp>
      <p:sp>
        <p:nvSpPr>
          <p:cNvPr id="55" name="Rectangle 51"/>
          <p:cNvSpPr>
            <a:spLocks noChangeArrowheads="1"/>
          </p:cNvSpPr>
          <p:nvPr/>
        </p:nvSpPr>
        <p:spPr bwMode="auto">
          <a:xfrm>
            <a:off x="8440285" y="2060848"/>
            <a:ext cx="2479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>
              <a:buSzPct val="70000"/>
              <a:buFont typeface="Symbol" pitchFamily="18" charset="2"/>
              <a:buNone/>
            </a:pPr>
            <a:r>
              <a:rPr lang="fr-FR" sz="1600" dirty="0">
                <a:solidFill>
                  <a:srgbClr val="FFFF00"/>
                </a:solidFill>
                <a:latin typeface="Lucida Sans Unicode" pitchFamily="34" charset="0"/>
              </a:rPr>
              <a:t>D</a:t>
            </a:r>
            <a:r>
              <a:rPr lang="fr-FR" sz="1600" baseline="-25000" dirty="0">
                <a:solidFill>
                  <a:srgbClr val="FFFF00"/>
                </a:solidFill>
                <a:latin typeface="Lucida Sans Unicode" pitchFamily="34" charset="0"/>
              </a:rPr>
              <a:t>3</a:t>
            </a:r>
          </a:p>
        </p:txBody>
      </p:sp>
      <p:sp>
        <p:nvSpPr>
          <p:cNvPr id="56" name="Line 40"/>
          <p:cNvSpPr>
            <a:spLocks noChangeShapeType="1"/>
          </p:cNvSpPr>
          <p:nvPr/>
        </p:nvSpPr>
        <p:spPr bwMode="auto">
          <a:xfrm flipV="1">
            <a:off x="8540245" y="1563514"/>
            <a:ext cx="0" cy="497334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fr-FR" sz="1800">
              <a:latin typeface="Book Antiqua" pitchFamily="18" charset="0"/>
            </a:endParaRPr>
          </a:p>
        </p:txBody>
      </p:sp>
      <p:sp>
        <p:nvSpPr>
          <p:cNvPr id="57" name="Line 40"/>
          <p:cNvSpPr>
            <a:spLocks noChangeShapeType="1"/>
          </p:cNvSpPr>
          <p:nvPr/>
        </p:nvSpPr>
        <p:spPr bwMode="auto">
          <a:xfrm flipV="1">
            <a:off x="7726368" y="1563514"/>
            <a:ext cx="0" cy="497334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fr-FR" sz="1800">
              <a:latin typeface="Book Antiqua" pitchFamily="18" charset="0"/>
            </a:endParaRPr>
          </a:p>
        </p:txBody>
      </p:sp>
      <p:sp>
        <p:nvSpPr>
          <p:cNvPr id="58" name="Line 40"/>
          <p:cNvSpPr>
            <a:spLocks noChangeShapeType="1"/>
          </p:cNvSpPr>
          <p:nvPr/>
        </p:nvSpPr>
        <p:spPr bwMode="auto">
          <a:xfrm flipV="1">
            <a:off x="6838503" y="1563514"/>
            <a:ext cx="0" cy="497334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fr-FR" sz="1800">
              <a:latin typeface="Book Antiqua" pitchFamily="18" charset="0"/>
            </a:endParaRPr>
          </a:p>
        </p:txBody>
      </p:sp>
      <p:sp>
        <p:nvSpPr>
          <p:cNvPr id="61" name="Line 8"/>
          <p:cNvSpPr>
            <a:spLocks noChangeAspect="1" noChangeShapeType="1"/>
          </p:cNvSpPr>
          <p:nvPr/>
        </p:nvSpPr>
        <p:spPr bwMode="auto">
          <a:xfrm>
            <a:off x="5210749" y="2132856"/>
            <a:ext cx="26099" cy="0"/>
          </a:xfrm>
          <a:prstGeom prst="line">
            <a:avLst/>
          </a:prstGeom>
          <a:noFill/>
          <a:ln w="5080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fr-FR" sz="1800">
              <a:latin typeface="Book Antiqua" pitchFamily="18" charset="0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4572000" y="2204864"/>
            <a:ext cx="12282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>
                <a:solidFill>
                  <a:schemeClr val="tx2"/>
                </a:solidFill>
                <a:latin typeface="Book Antiqua" pitchFamily="18" charset="0"/>
              </a:rPr>
              <a:t>Absorption</a:t>
            </a:r>
            <a:endParaRPr lang="en-US" i="1" dirty="0">
              <a:solidFill>
                <a:schemeClr val="tx2"/>
              </a:solidFill>
              <a:latin typeface="Book Antiqua" pitchFamily="18" charset="0"/>
            </a:endParaRPr>
          </a:p>
        </p:txBody>
      </p:sp>
      <p:grpSp>
        <p:nvGrpSpPr>
          <p:cNvPr id="82" name="Groupe 81"/>
          <p:cNvGrpSpPr/>
          <p:nvPr/>
        </p:nvGrpSpPr>
        <p:grpSpPr>
          <a:xfrm>
            <a:off x="467544" y="3140968"/>
            <a:ext cx="1872208" cy="1013064"/>
            <a:chOff x="467544" y="3140968"/>
            <a:chExt cx="1872208" cy="1013064"/>
          </a:xfrm>
        </p:grpSpPr>
        <p:sp>
          <p:nvSpPr>
            <p:cNvPr id="65" name="Rectangle 64"/>
            <p:cNvSpPr/>
            <p:nvPr/>
          </p:nvSpPr>
          <p:spPr>
            <a:xfrm>
              <a:off x="467544" y="3140968"/>
              <a:ext cx="1872208" cy="93610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Forme libre 65"/>
            <p:cNvSpPr/>
            <p:nvPr/>
          </p:nvSpPr>
          <p:spPr>
            <a:xfrm>
              <a:off x="467544" y="3198891"/>
              <a:ext cx="1865232" cy="955141"/>
            </a:xfrm>
            <a:custGeom>
              <a:avLst/>
              <a:gdLst>
                <a:gd name="connsiteX0" fmla="*/ 0 w 1789568"/>
                <a:gd name="connsiteY0" fmla="*/ 802741 h 955141"/>
                <a:gd name="connsiteX1" fmla="*/ 724277 w 1789568"/>
                <a:gd name="connsiteY1" fmla="*/ 6036 h 955141"/>
                <a:gd name="connsiteX2" fmla="*/ 1548142 w 1789568"/>
                <a:gd name="connsiteY2" fmla="*/ 838955 h 955141"/>
                <a:gd name="connsiteX3" fmla="*/ 1756372 w 1789568"/>
                <a:gd name="connsiteY3" fmla="*/ 703153 h 955141"/>
                <a:gd name="connsiteX4" fmla="*/ 1747319 w 1789568"/>
                <a:gd name="connsiteY4" fmla="*/ 712206 h 955141"/>
                <a:gd name="connsiteX5" fmla="*/ 1783533 w 1789568"/>
                <a:gd name="connsiteY5" fmla="*/ 694099 h 955141"/>
                <a:gd name="connsiteX6" fmla="*/ 1783533 w 1789568"/>
                <a:gd name="connsiteY6" fmla="*/ 694099 h 955141"/>
                <a:gd name="connsiteX7" fmla="*/ 1765426 w 1789568"/>
                <a:gd name="connsiteY7" fmla="*/ 712206 h 955141"/>
                <a:gd name="connsiteX8" fmla="*/ 1738265 w 1789568"/>
                <a:gd name="connsiteY8" fmla="*/ 675992 h 955141"/>
                <a:gd name="connsiteX9" fmla="*/ 1738265 w 1789568"/>
                <a:gd name="connsiteY9" fmla="*/ 675992 h 955141"/>
                <a:gd name="connsiteX10" fmla="*/ 1738265 w 1789568"/>
                <a:gd name="connsiteY10" fmla="*/ 675992 h 955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89568" h="955141">
                  <a:moveTo>
                    <a:pt x="0" y="802741"/>
                  </a:moveTo>
                  <a:cubicBezTo>
                    <a:pt x="233126" y="401370"/>
                    <a:pt x="466253" y="0"/>
                    <a:pt x="724277" y="6036"/>
                  </a:cubicBezTo>
                  <a:cubicBezTo>
                    <a:pt x="982301" y="12072"/>
                    <a:pt x="1376126" y="722769"/>
                    <a:pt x="1548142" y="838955"/>
                  </a:cubicBezTo>
                  <a:cubicBezTo>
                    <a:pt x="1720158" y="955141"/>
                    <a:pt x="1723176" y="724278"/>
                    <a:pt x="1756372" y="703153"/>
                  </a:cubicBezTo>
                  <a:cubicBezTo>
                    <a:pt x="1789568" y="682028"/>
                    <a:pt x="1742792" y="713715"/>
                    <a:pt x="1747319" y="712206"/>
                  </a:cubicBezTo>
                  <a:cubicBezTo>
                    <a:pt x="1751846" y="710697"/>
                    <a:pt x="1783533" y="694099"/>
                    <a:pt x="1783533" y="694099"/>
                  </a:cubicBezTo>
                  <a:lnTo>
                    <a:pt x="1783533" y="694099"/>
                  </a:lnTo>
                  <a:cubicBezTo>
                    <a:pt x="1780515" y="697117"/>
                    <a:pt x="1772971" y="715224"/>
                    <a:pt x="1765426" y="712206"/>
                  </a:cubicBezTo>
                  <a:cubicBezTo>
                    <a:pt x="1757881" y="709188"/>
                    <a:pt x="1738265" y="675992"/>
                    <a:pt x="1738265" y="675992"/>
                  </a:cubicBezTo>
                  <a:lnTo>
                    <a:pt x="1738265" y="675992"/>
                  </a:lnTo>
                  <a:lnTo>
                    <a:pt x="1738265" y="675992"/>
                  </a:lnTo>
                </a:path>
              </a:pathLst>
            </a:cu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69" name="Connecteur droit avec flèche 68"/>
          <p:cNvCxnSpPr/>
          <p:nvPr/>
        </p:nvCxnSpPr>
        <p:spPr>
          <a:xfrm>
            <a:off x="2339752" y="3645024"/>
            <a:ext cx="648072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1" name="Groupe 80"/>
          <p:cNvGrpSpPr/>
          <p:nvPr/>
        </p:nvGrpSpPr>
        <p:grpSpPr>
          <a:xfrm>
            <a:off x="2987824" y="3140968"/>
            <a:ext cx="2088232" cy="936104"/>
            <a:chOff x="3275856" y="3140968"/>
            <a:chExt cx="2088232" cy="936104"/>
          </a:xfrm>
        </p:grpSpPr>
        <p:sp>
          <p:nvSpPr>
            <p:cNvPr id="72" name="Rectangle 71"/>
            <p:cNvSpPr/>
            <p:nvPr/>
          </p:nvSpPr>
          <p:spPr>
            <a:xfrm>
              <a:off x="3275856" y="3140968"/>
              <a:ext cx="2088232" cy="93610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5" name="Picture 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275856" y="3140968"/>
              <a:ext cx="1008112" cy="920204"/>
            </a:xfrm>
            <a:prstGeom prst="rect">
              <a:avLst/>
            </a:prstGeom>
            <a:solidFill>
              <a:schemeClr val="bg1"/>
            </a:solidFill>
          </p:spPr>
        </p:pic>
        <p:graphicFrame>
          <p:nvGraphicFramePr>
            <p:cNvPr id="77" name="Objet 76"/>
            <p:cNvGraphicFramePr>
              <a:graphicFrameLocks noChangeAspect="1"/>
            </p:cNvGraphicFramePr>
            <p:nvPr/>
          </p:nvGraphicFramePr>
          <p:xfrm>
            <a:off x="4283968" y="3284984"/>
            <a:ext cx="1080120" cy="504056"/>
          </p:xfrm>
          <a:graphic>
            <a:graphicData uri="http://schemas.openxmlformats.org/presentationml/2006/ole">
              <p:oleObj spid="_x0000_s9222" name="Equation" r:id="rId7" imgW="634680" imgH="241200" progId="Equation.DSMT4">
                <p:embed/>
              </p:oleObj>
            </a:graphicData>
          </a:graphic>
        </p:graphicFrame>
      </p:grpSp>
      <p:sp>
        <p:nvSpPr>
          <p:cNvPr id="78" name="Rectangle 77"/>
          <p:cNvSpPr/>
          <p:nvPr/>
        </p:nvSpPr>
        <p:spPr>
          <a:xfrm>
            <a:off x="5724128" y="3140968"/>
            <a:ext cx="1872208" cy="9361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3" name="Connecteur droit avec flèche 82"/>
          <p:cNvCxnSpPr/>
          <p:nvPr/>
        </p:nvCxnSpPr>
        <p:spPr>
          <a:xfrm>
            <a:off x="5076056" y="3645024"/>
            <a:ext cx="648072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4" name="Objet 83"/>
          <p:cNvGraphicFramePr>
            <a:graphicFrameLocks noChangeAspect="1"/>
          </p:cNvGraphicFramePr>
          <p:nvPr/>
        </p:nvGraphicFramePr>
        <p:xfrm>
          <a:off x="5796136" y="3429000"/>
          <a:ext cx="1747837" cy="503237"/>
        </p:xfrm>
        <a:graphic>
          <a:graphicData uri="http://schemas.openxmlformats.org/presentationml/2006/ole">
            <p:oleObj spid="_x0000_s9223" name="Equation" r:id="rId8" imgW="1028520" imgH="241200" progId="Equation.DSMT4">
              <p:embed/>
            </p:oleObj>
          </a:graphicData>
        </a:graphic>
      </p:graphicFrame>
      <p:sp>
        <p:nvSpPr>
          <p:cNvPr id="86" name="Ellipse 85"/>
          <p:cNvSpPr/>
          <p:nvPr/>
        </p:nvSpPr>
        <p:spPr>
          <a:xfrm>
            <a:off x="6588224" y="3429000"/>
            <a:ext cx="360040" cy="576064"/>
          </a:xfrm>
          <a:prstGeom prst="ellipse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ZoneTexte 88"/>
          <p:cNvSpPr txBox="1"/>
          <p:nvPr/>
        </p:nvSpPr>
        <p:spPr>
          <a:xfrm>
            <a:off x="4788024" y="3068960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i="1" dirty="0" smtClean="0">
                <a:solidFill>
                  <a:schemeClr val="tx2"/>
                </a:solidFill>
                <a:latin typeface="Book Antiqua" pitchFamily="18" charset="0"/>
              </a:rPr>
              <a:t>Fresnel diffraction</a:t>
            </a:r>
            <a:endParaRPr lang="en-US" b="1" dirty="0" smtClean="0">
              <a:solidFill>
                <a:schemeClr val="tx2"/>
              </a:solidFill>
              <a:latin typeface="Book Antiqua" pitchFamily="18" charset="0"/>
            </a:endParaRPr>
          </a:p>
        </p:txBody>
      </p:sp>
      <p:grpSp>
        <p:nvGrpSpPr>
          <p:cNvPr id="91" name="Groupe 90"/>
          <p:cNvGrpSpPr/>
          <p:nvPr/>
        </p:nvGrpSpPr>
        <p:grpSpPr>
          <a:xfrm>
            <a:off x="4788024" y="1556792"/>
            <a:ext cx="432048" cy="432048"/>
            <a:chOff x="250825" y="2060575"/>
            <a:chExt cx="1571625" cy="1490663"/>
          </a:xfrm>
        </p:grpSpPr>
        <p:sp>
          <p:nvSpPr>
            <p:cNvPr id="92" name="Oval 6"/>
            <p:cNvSpPr>
              <a:spLocks noChangeArrowheads="1"/>
            </p:cNvSpPr>
            <p:nvPr/>
          </p:nvSpPr>
          <p:spPr bwMode="auto">
            <a:xfrm>
              <a:off x="250825" y="2060575"/>
              <a:ext cx="1571625" cy="1490663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sz="1800">
                <a:latin typeface="Book Antiqua" pitchFamily="18" charset="0"/>
              </a:endParaRPr>
            </a:p>
          </p:txBody>
        </p:sp>
        <p:sp>
          <p:nvSpPr>
            <p:cNvPr id="93" name="Oval 7"/>
            <p:cNvSpPr>
              <a:spLocks noChangeArrowheads="1"/>
            </p:cNvSpPr>
            <p:nvPr/>
          </p:nvSpPr>
          <p:spPr bwMode="auto">
            <a:xfrm>
              <a:off x="288925" y="2097088"/>
              <a:ext cx="1495425" cy="1416050"/>
            </a:xfrm>
            <a:prstGeom prst="ellipse">
              <a:avLst/>
            </a:prstGeom>
            <a:blipFill dpi="0" rotWithShape="0">
              <a:blip r:embed="rId9" cstate="print"/>
              <a:srcRect/>
              <a:tile tx="0" ty="0" sx="100000" sy="100000" flip="none" algn="tl"/>
            </a:blip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sz="1800">
                <a:latin typeface="Book Antiqua" pitchFamily="18" charset="0"/>
              </a:endParaRPr>
            </a:p>
          </p:txBody>
        </p:sp>
        <p:sp>
          <p:nvSpPr>
            <p:cNvPr id="94" name="Oval 8"/>
            <p:cNvSpPr>
              <a:spLocks noChangeArrowheads="1"/>
            </p:cNvSpPr>
            <p:nvPr/>
          </p:nvSpPr>
          <p:spPr bwMode="auto">
            <a:xfrm>
              <a:off x="347663" y="2152650"/>
              <a:ext cx="1377950" cy="1314450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sz="1800">
                <a:latin typeface="Book Antiqua" pitchFamily="18" charset="0"/>
              </a:endParaRPr>
            </a:p>
          </p:txBody>
        </p:sp>
      </p:grpSp>
      <p:sp>
        <p:nvSpPr>
          <p:cNvPr id="95" name="Rectangle 94"/>
          <p:cNvSpPr/>
          <p:nvPr/>
        </p:nvSpPr>
        <p:spPr>
          <a:xfrm>
            <a:off x="7740352" y="2276872"/>
            <a:ext cx="128592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>
                <a:solidFill>
                  <a:schemeClr val="tx2"/>
                </a:solidFill>
                <a:latin typeface="Book Antiqua" pitchFamily="18" charset="0"/>
              </a:rPr>
              <a:t>Absorption </a:t>
            </a:r>
          </a:p>
          <a:p>
            <a:r>
              <a:rPr lang="en-US" i="1" dirty="0" smtClean="0">
                <a:solidFill>
                  <a:schemeClr val="tx2"/>
                </a:solidFill>
                <a:latin typeface="Book Antiqua" pitchFamily="18" charset="0"/>
              </a:rPr>
              <a:t>and phase</a:t>
            </a:r>
            <a:endParaRPr lang="en-US" i="1" dirty="0">
              <a:solidFill>
                <a:schemeClr val="tx2"/>
              </a:solidFill>
              <a:latin typeface="Book Antiqua" pitchFamily="18" charset="0"/>
            </a:endParaRPr>
          </a:p>
        </p:txBody>
      </p:sp>
      <p:graphicFrame>
        <p:nvGraphicFramePr>
          <p:cNvPr id="100" name="Objet 99"/>
          <p:cNvGraphicFramePr>
            <a:graphicFrameLocks noChangeAspect="1"/>
          </p:cNvGraphicFramePr>
          <p:nvPr/>
        </p:nvGraphicFramePr>
        <p:xfrm>
          <a:off x="7956376" y="3356992"/>
          <a:ext cx="1057275" cy="476250"/>
        </p:xfrm>
        <a:graphic>
          <a:graphicData uri="http://schemas.openxmlformats.org/presentationml/2006/ole">
            <p:oleObj spid="_x0000_s9226" name="Equation" r:id="rId10" imgW="622080" imgH="228600" progId="Equation.DSMT4">
              <p:embed/>
            </p:oleObj>
          </a:graphicData>
        </a:graphic>
      </p:graphicFrame>
      <p:sp>
        <p:nvSpPr>
          <p:cNvPr id="102" name="Rectangle 101"/>
          <p:cNvSpPr/>
          <p:nvPr/>
        </p:nvSpPr>
        <p:spPr>
          <a:xfrm>
            <a:off x="7956376" y="3429000"/>
            <a:ext cx="1080120" cy="4320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Text Box 42"/>
          <p:cNvSpPr txBox="1">
            <a:spLocks noChangeArrowheads="1"/>
          </p:cNvSpPr>
          <p:nvPr/>
        </p:nvSpPr>
        <p:spPr bwMode="auto">
          <a:xfrm>
            <a:off x="6876256" y="2132856"/>
            <a:ext cx="473206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en-US" sz="2400" dirty="0" smtClean="0">
                <a:solidFill>
                  <a:srgbClr val="C00000"/>
                </a:solidFill>
                <a:latin typeface="Book Antiqua" pitchFamily="18" charset="0"/>
              </a:rPr>
              <a:t>u</a:t>
            </a:r>
            <a:r>
              <a:rPr lang="en-US" sz="2400" baseline="-25000" dirty="0" smtClean="0">
                <a:solidFill>
                  <a:srgbClr val="C00000"/>
                </a:solidFill>
                <a:latin typeface="Book Antiqua" pitchFamily="18" charset="0"/>
              </a:rPr>
              <a:t>0</a:t>
            </a:r>
            <a:endParaRPr lang="en-US" sz="2400" dirty="0">
              <a:solidFill>
                <a:srgbClr val="C00000"/>
              </a:solidFill>
              <a:latin typeface="Book Antiqua" pitchFamily="18" charset="0"/>
            </a:endParaRPr>
          </a:p>
        </p:txBody>
      </p:sp>
      <p:cxnSp>
        <p:nvCxnSpPr>
          <p:cNvPr id="106" name="Connecteur droit avec flèche 105"/>
          <p:cNvCxnSpPr/>
          <p:nvPr/>
        </p:nvCxnSpPr>
        <p:spPr>
          <a:xfrm>
            <a:off x="7596336" y="3645024"/>
            <a:ext cx="360040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ZoneTexte 107"/>
          <p:cNvSpPr txBox="1"/>
          <p:nvPr/>
        </p:nvSpPr>
        <p:spPr>
          <a:xfrm>
            <a:off x="0" y="4581128"/>
            <a:ext cx="9144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200" b="1" i="1" dirty="0" smtClean="0">
                <a:solidFill>
                  <a:schemeClr val="tx2"/>
                </a:solidFill>
                <a:latin typeface="Book Antiqua" pitchFamily="18" charset="0"/>
              </a:rPr>
              <a:t>Fresnel diffracted intensity</a:t>
            </a:r>
          </a:p>
          <a:p>
            <a:pPr>
              <a:buFont typeface="Arial" pitchFamily="34" charset="0"/>
              <a:buChar char="•"/>
            </a:pPr>
            <a:endParaRPr lang="en-US" sz="2200" b="1" i="1" dirty="0" smtClean="0">
              <a:solidFill>
                <a:schemeClr val="tx2"/>
              </a:solidFill>
              <a:latin typeface="Book Antiqua" pitchFamily="18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en-US" sz="2200" b="1" i="1" dirty="0" smtClean="0">
                <a:solidFill>
                  <a:schemeClr val="tx2"/>
                </a:solidFill>
                <a:latin typeface="Book Antiqua" pitchFamily="18" charset="0"/>
              </a:rPr>
              <a:t> </a:t>
            </a:r>
            <a:r>
              <a:rPr lang="en-US" sz="2200" dirty="0" smtClean="0">
                <a:latin typeface="Book Antiqua" pitchFamily="18" charset="0"/>
              </a:rPr>
              <a:t>The propagator:</a:t>
            </a:r>
          </a:p>
          <a:p>
            <a:pPr lvl="1"/>
            <a:endParaRPr lang="en-US" sz="2200" dirty="0" smtClean="0">
              <a:latin typeface="Book Antiqua" pitchFamily="18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en-US" sz="2200" dirty="0" smtClean="0">
                <a:latin typeface="Book Antiqua" pitchFamily="18" charset="0"/>
              </a:rPr>
              <a:t>  Transmittance function:</a:t>
            </a:r>
            <a:endParaRPr lang="en-US" sz="2200" b="1" i="1" dirty="0" smtClean="0">
              <a:solidFill>
                <a:schemeClr val="tx2"/>
              </a:solidFill>
              <a:latin typeface="Book Antiqua" pitchFamily="18" charset="0"/>
            </a:endParaRPr>
          </a:p>
          <a:p>
            <a:pPr lvl="1">
              <a:buFont typeface="Wingdings" pitchFamily="2" charset="2"/>
              <a:buChar char="Ø"/>
            </a:pPr>
            <a:endParaRPr lang="en-US" sz="2200" b="1" dirty="0" smtClean="0">
              <a:solidFill>
                <a:schemeClr val="tx2"/>
              </a:solidFill>
              <a:latin typeface="Book Antiqua" pitchFamily="18" charset="0"/>
            </a:endParaRPr>
          </a:p>
        </p:txBody>
      </p:sp>
      <p:graphicFrame>
        <p:nvGraphicFramePr>
          <p:cNvPr id="9231" name="Object 15"/>
          <p:cNvGraphicFramePr>
            <a:graphicFrameLocks noChangeAspect="1"/>
          </p:cNvGraphicFramePr>
          <p:nvPr/>
        </p:nvGraphicFramePr>
        <p:xfrm>
          <a:off x="4150072" y="5085184"/>
          <a:ext cx="2654176" cy="720080"/>
        </p:xfrm>
        <a:graphic>
          <a:graphicData uri="http://schemas.openxmlformats.org/presentationml/2006/ole">
            <p:oleObj spid="_x0000_s9231" name="Equation" r:id="rId11" imgW="1688760" imgH="393480" progId="Equation.DSMT4">
              <p:embed/>
            </p:oleObj>
          </a:graphicData>
        </a:graphic>
      </p:graphicFrame>
      <p:graphicFrame>
        <p:nvGraphicFramePr>
          <p:cNvPr id="9232" name="Object 16"/>
          <p:cNvGraphicFramePr>
            <a:graphicFrameLocks noChangeAspect="1"/>
          </p:cNvGraphicFramePr>
          <p:nvPr/>
        </p:nvGraphicFramePr>
        <p:xfrm>
          <a:off x="3987800" y="5986041"/>
          <a:ext cx="4368800" cy="395287"/>
        </p:xfrm>
        <a:graphic>
          <a:graphicData uri="http://schemas.openxmlformats.org/presentationml/2006/ole">
            <p:oleObj spid="_x0000_s9232" name="Equation" r:id="rId12" imgW="2781000" imgH="215640" progId="Equation.DSMT4">
              <p:embed/>
            </p:oleObj>
          </a:graphicData>
        </a:graphic>
      </p:graphicFrame>
      <p:grpSp>
        <p:nvGrpSpPr>
          <p:cNvPr id="118" name="Groupe 117"/>
          <p:cNvGrpSpPr/>
          <p:nvPr/>
        </p:nvGrpSpPr>
        <p:grpSpPr>
          <a:xfrm>
            <a:off x="3707903" y="4545702"/>
            <a:ext cx="2232248" cy="504825"/>
            <a:chOff x="4283968" y="4509120"/>
            <a:chExt cx="2423584" cy="504825"/>
          </a:xfrm>
        </p:grpSpPr>
        <p:graphicFrame>
          <p:nvGraphicFramePr>
            <p:cNvPr id="116" name="Objet 115"/>
            <p:cNvGraphicFramePr>
              <a:graphicFrameLocks noChangeAspect="1"/>
            </p:cNvGraphicFramePr>
            <p:nvPr/>
          </p:nvGraphicFramePr>
          <p:xfrm>
            <a:off x="4283968" y="4509120"/>
            <a:ext cx="2417762" cy="504825"/>
          </p:xfrm>
          <a:graphic>
            <a:graphicData uri="http://schemas.openxmlformats.org/presentationml/2006/ole">
              <p:oleObj spid="_x0000_s9234" name="Equation" r:id="rId13" imgW="1422360" imgH="241200" progId="Equation.DSMT4">
                <p:embed/>
              </p:oleObj>
            </a:graphicData>
          </a:graphic>
        </p:graphicFrame>
        <p:sp>
          <p:nvSpPr>
            <p:cNvPr id="117" name="Rectangle 116"/>
            <p:cNvSpPr/>
            <p:nvPr/>
          </p:nvSpPr>
          <p:spPr>
            <a:xfrm>
              <a:off x="4283968" y="4509120"/>
              <a:ext cx="2423584" cy="50405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9" name="Ellipse 118"/>
          <p:cNvSpPr/>
          <p:nvPr/>
        </p:nvSpPr>
        <p:spPr>
          <a:xfrm>
            <a:off x="7740352" y="5877272"/>
            <a:ext cx="504056" cy="576064"/>
          </a:xfrm>
          <a:prstGeom prst="ellipse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20" name="Objet 119"/>
          <p:cNvGraphicFramePr>
            <a:graphicFrameLocks noChangeAspect="1"/>
          </p:cNvGraphicFramePr>
          <p:nvPr/>
        </p:nvGraphicFramePr>
        <p:xfrm>
          <a:off x="6012160" y="4545702"/>
          <a:ext cx="3131840" cy="504825"/>
        </p:xfrm>
        <a:graphic>
          <a:graphicData uri="http://schemas.openxmlformats.org/presentationml/2006/ole">
            <p:oleObj spid="_x0000_s9235" name="Equation" r:id="rId14" imgW="1828800" imgH="241200" progId="Equation.DSMT4">
              <p:embed/>
            </p:oleObj>
          </a:graphicData>
        </a:graphic>
      </p:graphicFrame>
      <p:sp>
        <p:nvSpPr>
          <p:cNvPr id="121" name="Ellipse 120"/>
          <p:cNvSpPr/>
          <p:nvPr/>
        </p:nvSpPr>
        <p:spPr>
          <a:xfrm>
            <a:off x="7452320" y="4509120"/>
            <a:ext cx="576064" cy="576064"/>
          </a:xfrm>
          <a:prstGeom prst="ellipse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Line 20"/>
          <p:cNvSpPr>
            <a:spLocks noChangeShapeType="1"/>
          </p:cNvSpPr>
          <p:nvPr/>
        </p:nvSpPr>
        <p:spPr bwMode="auto">
          <a:xfrm flipV="1">
            <a:off x="3655940" y="1556792"/>
            <a:ext cx="1632" cy="439737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fr-FR" sz="1800">
              <a:latin typeface="Book Antiqua" pitchFamily="18" charset="0"/>
            </a:endParaRPr>
          </a:p>
        </p:txBody>
      </p:sp>
      <p:sp>
        <p:nvSpPr>
          <p:cNvPr id="85" name="Line 21"/>
          <p:cNvSpPr>
            <a:spLocks noChangeShapeType="1"/>
          </p:cNvSpPr>
          <p:nvPr/>
        </p:nvSpPr>
        <p:spPr bwMode="auto">
          <a:xfrm flipV="1">
            <a:off x="3822319" y="1556792"/>
            <a:ext cx="1632" cy="439737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fr-FR" sz="1800">
              <a:latin typeface="Book Antiqua" pitchFamily="18" charset="0"/>
            </a:endParaRPr>
          </a:p>
        </p:txBody>
      </p:sp>
      <p:sp>
        <p:nvSpPr>
          <p:cNvPr id="87" name="Line 22"/>
          <p:cNvSpPr>
            <a:spLocks noChangeShapeType="1"/>
          </p:cNvSpPr>
          <p:nvPr/>
        </p:nvSpPr>
        <p:spPr bwMode="auto">
          <a:xfrm flipV="1">
            <a:off x="3730974" y="1556792"/>
            <a:ext cx="1632" cy="439737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fr-FR" sz="1800">
              <a:latin typeface="Book Antiqua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3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514" grpId="0" animBg="1"/>
      <p:bldP spid="63515" grpId="1" animBg="1"/>
      <p:bldP spid="63516" grpId="1" animBg="1"/>
      <p:bldP spid="63517" grpId="0" animBg="1"/>
      <p:bldP spid="63518" grpId="0" animBg="1"/>
      <p:bldP spid="63519" grpId="1" animBg="1"/>
      <p:bldP spid="63520" grpId="0"/>
      <p:bldP spid="63520" grpId="1"/>
      <p:bldP spid="63528" grpId="1" animBg="1"/>
      <p:bldP spid="63528" grpId="2" animBg="1"/>
      <p:bldP spid="63530" grpId="0"/>
      <p:bldP spid="48" grpId="0" animBg="1"/>
      <p:bldP spid="49" grpId="0"/>
      <p:bldP spid="53" grpId="0"/>
      <p:bldP spid="54" grpId="0"/>
      <p:bldP spid="55" grpId="0"/>
      <p:bldP spid="56" grpId="0" animBg="1"/>
      <p:bldP spid="57" grpId="0" animBg="1"/>
      <p:bldP spid="58" grpId="0" animBg="1"/>
      <p:bldP spid="64" grpId="0"/>
      <p:bldP spid="64" grpId="1"/>
      <p:bldP spid="78" grpId="0" animBg="1"/>
      <p:bldP spid="86" grpId="0" animBg="1"/>
      <p:bldP spid="89" grpId="0"/>
      <p:bldP spid="95" grpId="0"/>
      <p:bldP spid="102" grpId="0" animBg="1"/>
      <p:bldP spid="104" grpId="0"/>
      <p:bldP spid="108" grpId="1"/>
      <p:bldP spid="119" grpId="0" animBg="1"/>
      <p:bldP spid="121" grpId="0" animBg="1"/>
      <p:bldP spid="80" grpId="0" animBg="1"/>
      <p:bldP spid="85" grpId="0" animBg="1"/>
      <p:bldP spid="8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68344" y="188640"/>
            <a:ext cx="1275993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683568" y="1772816"/>
            <a:ext cx="7739062" cy="2088232"/>
            <a:chOff x="431" y="1345"/>
            <a:chExt cx="4875" cy="1467"/>
          </a:xfrm>
        </p:grpSpPr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431" y="1345"/>
              <a:ext cx="2838" cy="1300"/>
              <a:chOff x="430" y="924"/>
              <a:chExt cx="2838" cy="1300"/>
            </a:xfrm>
          </p:grpSpPr>
          <p:pic>
            <p:nvPicPr>
              <p:cNvPr id="18" name="Picture 7"/>
              <p:cNvPicPr>
                <a:picLocks noChangeAspect="1" noChangeArrowheads="1"/>
              </p:cNvPicPr>
              <p:nvPr/>
            </p:nvPicPr>
            <p:blipFill>
              <a:blip r:embed="rId3" cstate="print">
                <a:lum bright="20000" contrast="6000"/>
              </a:blip>
              <a:srcRect/>
              <a:stretch>
                <a:fillRect/>
              </a:stretch>
            </p:blipFill>
            <p:spPr bwMode="auto">
              <a:xfrm>
                <a:off x="2248" y="924"/>
                <a:ext cx="1020" cy="1020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</p:pic>
          <p:pic>
            <p:nvPicPr>
              <p:cNvPr id="19" name="Picture 8"/>
              <p:cNvPicPr>
                <a:picLocks noChangeAspect="1" noChangeArrowheads="1"/>
              </p:cNvPicPr>
              <p:nvPr/>
            </p:nvPicPr>
            <p:blipFill>
              <a:blip r:embed="rId4" cstate="print">
                <a:lum bright="20000" contrast="6000"/>
              </a:blip>
              <a:srcRect/>
              <a:stretch>
                <a:fillRect/>
              </a:stretch>
            </p:blipFill>
            <p:spPr bwMode="auto">
              <a:xfrm>
                <a:off x="1642" y="1018"/>
                <a:ext cx="1020" cy="1020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</p:pic>
          <p:pic>
            <p:nvPicPr>
              <p:cNvPr id="20" name="Picture 9"/>
              <p:cNvPicPr>
                <a:picLocks noChangeAspect="1" noChangeArrowheads="1"/>
              </p:cNvPicPr>
              <p:nvPr/>
            </p:nvPicPr>
            <p:blipFill>
              <a:blip r:embed="rId5" cstate="print">
                <a:lum bright="20000" contrast="6000"/>
              </a:blip>
              <a:srcRect/>
              <a:stretch>
                <a:fillRect/>
              </a:stretch>
            </p:blipFill>
            <p:spPr bwMode="auto">
              <a:xfrm>
                <a:off x="1036" y="1111"/>
                <a:ext cx="1020" cy="1020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</p:pic>
          <p:pic>
            <p:nvPicPr>
              <p:cNvPr id="21" name="Picture 10"/>
              <p:cNvPicPr>
                <a:picLocks noChangeAspect="1" noChangeArrowheads="1"/>
              </p:cNvPicPr>
              <p:nvPr/>
            </p:nvPicPr>
            <p:blipFill>
              <a:blip r:embed="rId6" cstate="print">
                <a:lum bright="20000" contrast="6000"/>
              </a:blip>
              <a:srcRect/>
              <a:stretch>
                <a:fillRect/>
              </a:stretch>
            </p:blipFill>
            <p:spPr bwMode="auto">
              <a:xfrm>
                <a:off x="430" y="1204"/>
                <a:ext cx="1020" cy="1020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</p:pic>
        </p:grpSp>
        <p:pic>
          <p:nvPicPr>
            <p:cNvPr id="12" name="Picture 11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286" y="1485"/>
              <a:ext cx="1020" cy="1020"/>
            </a:xfrm>
            <a:prstGeom prst="rect">
              <a:avLst/>
            </a:prstGeom>
            <a:noFill/>
          </p:spPr>
        </p:pic>
        <p:sp>
          <p:nvSpPr>
            <p:cNvPr id="13" name="AutoShape 12"/>
            <p:cNvSpPr>
              <a:spLocks noChangeArrowheads="1"/>
            </p:cNvSpPr>
            <p:nvPr/>
          </p:nvSpPr>
          <p:spPr bwMode="auto">
            <a:xfrm>
              <a:off x="3547" y="1867"/>
              <a:ext cx="460" cy="256"/>
            </a:xfrm>
            <a:prstGeom prst="rightArrow">
              <a:avLst>
                <a:gd name="adj1" fmla="val 50000"/>
                <a:gd name="adj2" fmla="val 89852"/>
              </a:avLst>
            </a:prstGeom>
            <a:solidFill>
              <a:srgbClr val="79A9DA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4326" y="2523"/>
              <a:ext cx="949" cy="28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spAutoFit/>
            </a:bodyPr>
            <a:lstStyle/>
            <a:p>
              <a:pPr algn="l" defTabSz="762000" eaLnBrk="0" hangingPunct="0"/>
              <a:r>
                <a:rPr lang="en-US" sz="2400" dirty="0">
                  <a:solidFill>
                    <a:schemeClr val="tx2"/>
                  </a:solidFill>
                  <a:latin typeface="Times New Roman" pitchFamily="18" charset="0"/>
                </a:rPr>
                <a:t>Phase map</a:t>
              </a:r>
            </a:p>
          </p:txBody>
        </p:sp>
        <p:sp>
          <p:nvSpPr>
            <p:cNvPr id="15" name="Line 14"/>
            <p:cNvSpPr>
              <a:spLocks noChangeShapeType="1"/>
            </p:cNvSpPr>
            <p:nvPr/>
          </p:nvSpPr>
          <p:spPr bwMode="auto">
            <a:xfrm flipV="1">
              <a:off x="1328" y="2465"/>
              <a:ext cx="1976" cy="304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fr-FR">
                <a:solidFill>
                  <a:schemeClr val="tx2"/>
                </a:solidFill>
              </a:endParaRPr>
            </a:p>
          </p:txBody>
        </p:sp>
        <p:sp>
          <p:nvSpPr>
            <p:cNvPr id="16" name="Rectangle 15"/>
            <p:cNvSpPr>
              <a:spLocks noChangeArrowheads="1"/>
            </p:cNvSpPr>
            <p:nvPr/>
          </p:nvSpPr>
          <p:spPr bwMode="auto">
            <a:xfrm>
              <a:off x="2064" y="2446"/>
              <a:ext cx="234" cy="2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spAutoFit/>
            </a:bodyPr>
            <a:lstStyle/>
            <a:p>
              <a:pPr algn="l" defTabSz="762000" eaLnBrk="0" hangingPunct="0"/>
              <a:r>
                <a:rPr lang="en-US" sz="2000" dirty="0">
                  <a:solidFill>
                    <a:schemeClr val="tx2"/>
                  </a:solidFill>
                  <a:latin typeface="Lucida Sans Unicode" pitchFamily="34" charset="0"/>
                </a:rPr>
                <a:t>D</a:t>
              </a:r>
            </a:p>
          </p:txBody>
        </p:sp>
        <p:sp>
          <p:nvSpPr>
            <p:cNvPr id="17" name="AutoShape 16"/>
            <p:cNvSpPr>
              <a:spLocks noChangeArrowheads="1"/>
            </p:cNvSpPr>
            <p:nvPr/>
          </p:nvSpPr>
          <p:spPr bwMode="auto">
            <a:xfrm>
              <a:off x="815" y="2443"/>
              <a:ext cx="96" cy="275"/>
            </a:xfrm>
            <a:prstGeom prst="cube">
              <a:avLst>
                <a:gd name="adj" fmla="val 24995"/>
              </a:avLst>
            </a:prstGeom>
            <a:solidFill>
              <a:srgbClr val="FF9F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6228184" y="4005064"/>
            <a:ext cx="2952328" cy="2236911"/>
            <a:chOff x="3742" y="2789"/>
            <a:chExt cx="1913" cy="1273"/>
          </a:xfrm>
        </p:grpSpPr>
        <p:grpSp>
          <p:nvGrpSpPr>
            <p:cNvPr id="5" name="Group 18"/>
            <p:cNvGrpSpPr>
              <a:grpSpLocks/>
            </p:cNvGrpSpPr>
            <p:nvPr/>
          </p:nvGrpSpPr>
          <p:grpSpPr bwMode="auto">
            <a:xfrm>
              <a:off x="4147" y="2795"/>
              <a:ext cx="1508" cy="1267"/>
              <a:chOff x="4156" y="2767"/>
              <a:chExt cx="1508" cy="1267"/>
            </a:xfrm>
          </p:grpSpPr>
          <p:pic>
            <p:nvPicPr>
              <p:cNvPr id="29" name="Picture 19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4156" y="2767"/>
                <a:ext cx="1455" cy="1238"/>
              </a:xfrm>
              <a:prstGeom prst="rect">
                <a:avLst/>
              </a:prstGeom>
              <a:noFill/>
            </p:spPr>
          </p:pic>
          <p:sp>
            <p:nvSpPr>
              <p:cNvPr id="30" name="Text Box 20"/>
              <p:cNvSpPr txBox="1">
                <a:spLocks noChangeArrowheads="1"/>
              </p:cNvSpPr>
              <p:nvPr/>
            </p:nvSpPr>
            <p:spPr bwMode="auto">
              <a:xfrm>
                <a:off x="5050" y="3822"/>
                <a:ext cx="614" cy="21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 eaLnBrk="0" hangingPunct="0"/>
                <a:r>
                  <a:rPr lang="en-US" sz="1600">
                    <a:solidFill>
                      <a:srgbClr val="FF9F00"/>
                    </a:solidFill>
                    <a:latin typeface="Lucida Sans Unicode" pitchFamily="34" charset="0"/>
                    <a:ea typeface="Lucida Sans Unicode" pitchFamily="34" charset="0"/>
                    <a:cs typeface="Lucida Sans Unicode" pitchFamily="34" charset="0"/>
                  </a:rPr>
                  <a:t>PS foam</a:t>
                </a:r>
              </a:p>
            </p:txBody>
          </p:sp>
        </p:grpSp>
        <p:grpSp>
          <p:nvGrpSpPr>
            <p:cNvPr id="6" name="Group 21"/>
            <p:cNvGrpSpPr>
              <a:grpSpLocks/>
            </p:cNvGrpSpPr>
            <p:nvPr/>
          </p:nvGrpSpPr>
          <p:grpSpPr bwMode="auto">
            <a:xfrm>
              <a:off x="3742" y="2789"/>
              <a:ext cx="336" cy="321"/>
              <a:chOff x="3742" y="2789"/>
              <a:chExt cx="336" cy="321"/>
            </a:xfrm>
          </p:grpSpPr>
          <p:grpSp>
            <p:nvGrpSpPr>
              <p:cNvPr id="7" name="Group 22"/>
              <p:cNvGrpSpPr>
                <a:grpSpLocks/>
              </p:cNvGrpSpPr>
              <p:nvPr/>
            </p:nvGrpSpPr>
            <p:grpSpPr bwMode="auto">
              <a:xfrm>
                <a:off x="3742" y="3000"/>
                <a:ext cx="336" cy="110"/>
                <a:chOff x="3742" y="3000"/>
                <a:chExt cx="336" cy="110"/>
              </a:xfrm>
            </p:grpSpPr>
            <p:sp>
              <p:nvSpPr>
                <p:cNvPr id="27" name="Oval 23"/>
                <p:cNvSpPr>
                  <a:spLocks noChangeAspect="1" noChangeArrowheads="1"/>
                </p:cNvSpPr>
                <p:nvPr/>
              </p:nvSpPr>
              <p:spPr bwMode="auto">
                <a:xfrm>
                  <a:off x="3742" y="3000"/>
                  <a:ext cx="336" cy="105"/>
                </a:xfrm>
                <a:prstGeom prst="ellipse">
                  <a:avLst/>
                </a:prstGeom>
                <a:solidFill>
                  <a:srgbClr val="79A9DA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8" name="Line 24"/>
                <p:cNvSpPr>
                  <a:spLocks noChangeAspect="1" noChangeShapeType="1"/>
                </p:cNvSpPr>
                <p:nvPr/>
              </p:nvSpPr>
              <p:spPr bwMode="auto">
                <a:xfrm>
                  <a:off x="3916" y="3110"/>
                  <a:ext cx="8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  <p:sp>
            <p:nvSpPr>
              <p:cNvPr id="26" name="AutoShape 25"/>
              <p:cNvSpPr>
                <a:spLocks noChangeArrowheads="1"/>
              </p:cNvSpPr>
              <p:nvPr/>
            </p:nvSpPr>
            <p:spPr bwMode="auto">
              <a:xfrm>
                <a:off x="3862" y="2789"/>
                <a:ext cx="96" cy="275"/>
              </a:xfrm>
              <a:prstGeom prst="cube">
                <a:avLst>
                  <a:gd name="adj" fmla="val 24995"/>
                </a:avLst>
              </a:prstGeom>
              <a:solidFill>
                <a:srgbClr val="FF9F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</p:grpSp>
      </p:grpSp>
      <p:sp>
        <p:nvSpPr>
          <p:cNvPr id="31" name="Titre 1"/>
          <p:cNvSpPr txBox="1">
            <a:spLocks/>
          </p:cNvSpPr>
          <p:nvPr/>
        </p:nvSpPr>
        <p:spPr>
          <a:xfrm>
            <a:off x="0" y="332656"/>
            <a:ext cx="9144000" cy="720080"/>
          </a:xfrm>
          <a:prstGeom prst="rect">
            <a:avLst/>
          </a:prstGeom>
        </p:spPr>
        <p:txBody>
          <a:bodyPr/>
          <a:lstStyle/>
          <a:p>
            <a:pPr lvl="0">
              <a:spcBef>
                <a:spcPct val="0"/>
              </a:spcBef>
              <a:defRPr/>
            </a:pPr>
            <a:r>
              <a:rPr lang="en-GB" sz="3200" b="1" dirty="0" smtClean="0">
                <a:solidFill>
                  <a:schemeClr val="tx2"/>
                </a:solidFill>
                <a:latin typeface="Book Antiqua" pitchFamily="18" charset="0"/>
              </a:rPr>
              <a:t>Inverse problem - phase tomography</a:t>
            </a:r>
            <a:endParaRPr lang="fr-FR" sz="3200" b="1" dirty="0">
              <a:solidFill>
                <a:schemeClr val="tx2"/>
              </a:solidFill>
              <a:latin typeface="Book Antiqua" pitchFamily="18" charset="0"/>
            </a:endParaRPr>
          </a:p>
        </p:txBody>
      </p:sp>
      <p:sp>
        <p:nvSpPr>
          <p:cNvPr id="35" name="Text Box 27"/>
          <p:cNvSpPr txBox="1">
            <a:spLocks noChangeArrowheads="1"/>
          </p:cNvSpPr>
          <p:nvPr/>
        </p:nvSpPr>
        <p:spPr bwMode="auto">
          <a:xfrm>
            <a:off x="6804248" y="6165304"/>
            <a:ext cx="233910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sv-SE" b="1" dirty="0">
                <a:solidFill>
                  <a:schemeClr val="tx2"/>
                </a:solidFill>
                <a:latin typeface="Book Antiqua" pitchFamily="18" charset="0"/>
              </a:rPr>
              <a:t>Cloetens et al. (1999)</a:t>
            </a:r>
          </a:p>
        </p:txBody>
      </p:sp>
      <p:sp>
        <p:nvSpPr>
          <p:cNvPr id="36" name="Rectangle 4"/>
          <p:cNvSpPr txBox="1">
            <a:spLocks noChangeArrowheads="1"/>
          </p:cNvSpPr>
          <p:nvPr/>
        </p:nvSpPr>
        <p:spPr>
          <a:xfrm>
            <a:off x="0" y="1340768"/>
            <a:ext cx="9144000" cy="476250"/>
          </a:xfrm>
          <a:prstGeom prst="rect">
            <a:avLst/>
          </a:prstGeom>
        </p:spPr>
        <p:txBody>
          <a:bodyPr/>
          <a:lstStyle/>
          <a:p>
            <a:pPr marL="658368" lvl="1" indent="-246888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Ø"/>
              <a:defRPr/>
            </a:pPr>
            <a:r>
              <a:rPr lang="en-US" sz="2200" b="1" dirty="0" smtClean="0">
                <a:solidFill>
                  <a:schemeClr val="tx2"/>
                </a:solidFill>
                <a:latin typeface="Book Antiqua" pitchFamily="18" charset="0"/>
              </a:rPr>
              <a:t>1</a:t>
            </a:r>
            <a:r>
              <a:rPr lang="en-US" sz="2200" b="1" baseline="30000" dirty="0" smtClean="0">
                <a:solidFill>
                  <a:schemeClr val="tx2"/>
                </a:solidFill>
                <a:latin typeface="Book Antiqua" pitchFamily="18" charset="0"/>
              </a:rPr>
              <a:t>st</a:t>
            </a:r>
            <a:r>
              <a:rPr lang="en-US" sz="2200" b="1" dirty="0" smtClean="0">
                <a:solidFill>
                  <a:schemeClr val="tx2"/>
                </a:solidFill>
                <a:latin typeface="Book Antiqua" pitchFamily="18" charset="0"/>
              </a:rPr>
              <a:t> step:  </a:t>
            </a:r>
            <a:r>
              <a:rPr lang="en-US" sz="2200" b="1" i="1" dirty="0" smtClean="0">
                <a:solidFill>
                  <a:schemeClr val="tx2"/>
                </a:solidFill>
                <a:latin typeface="Book Antiqua" pitchFamily="18" charset="0"/>
              </a:rPr>
              <a:t>Phase map</a:t>
            </a:r>
            <a:endParaRPr kumimoji="0" lang="en-US" sz="2200" b="0" i="1" u="none" strike="noStrike" kern="1200" cap="none" spc="0" normalizeH="0" baseline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Book Antiqua" pitchFamily="18" charset="0"/>
            </a:endParaRPr>
          </a:p>
          <a:p>
            <a:pPr marL="658368" marR="0" lvl="1" indent="-246888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Tx/>
              <a:buFont typeface="Georgia"/>
              <a:buChar char="▫"/>
              <a:tabLst/>
              <a:defRPr/>
            </a:pPr>
            <a:endParaRPr kumimoji="0" lang="en-US" sz="2200" b="0" i="0" u="none" strike="noStrike" kern="1200" cap="none" spc="0" normalizeH="0" baseline="0" dirty="0">
              <a:ln>
                <a:noFill/>
              </a:ln>
              <a:effectLst/>
              <a:uLnTx/>
              <a:uFillTx/>
              <a:latin typeface="Book Antiqua" pitchFamily="18" charset="0"/>
            </a:endParaRPr>
          </a:p>
        </p:txBody>
      </p:sp>
      <p:sp>
        <p:nvSpPr>
          <p:cNvPr id="37" name="Rectangle 26"/>
          <p:cNvSpPr>
            <a:spLocks noChangeArrowheads="1"/>
          </p:cNvSpPr>
          <p:nvPr/>
        </p:nvSpPr>
        <p:spPr bwMode="auto">
          <a:xfrm>
            <a:off x="0" y="4077072"/>
            <a:ext cx="9144000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79388" lvl="1" indent="173038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Ø"/>
            </a:pPr>
            <a:r>
              <a:rPr lang="en-US" sz="2200" dirty="0" smtClean="0">
                <a:solidFill>
                  <a:schemeClr val="tx2"/>
                </a:solidFill>
                <a:latin typeface="Book Antiqua" pitchFamily="18" charset="0"/>
              </a:rPr>
              <a:t> </a:t>
            </a:r>
            <a:r>
              <a:rPr lang="en-US" sz="2200" b="1" dirty="0" smtClean="0">
                <a:solidFill>
                  <a:schemeClr val="tx2"/>
                </a:solidFill>
                <a:latin typeface="Book Antiqua" pitchFamily="18" charset="0"/>
              </a:rPr>
              <a:t>2</a:t>
            </a:r>
            <a:r>
              <a:rPr lang="en-US" sz="2200" b="1" baseline="30000" dirty="0" smtClean="0">
                <a:solidFill>
                  <a:schemeClr val="tx2"/>
                </a:solidFill>
                <a:latin typeface="Book Antiqua" pitchFamily="18" charset="0"/>
              </a:rPr>
              <a:t>nd</a:t>
            </a:r>
            <a:r>
              <a:rPr lang="en-US" sz="2200" b="1" dirty="0" smtClean="0">
                <a:solidFill>
                  <a:schemeClr val="tx2"/>
                </a:solidFill>
                <a:latin typeface="Book Antiqua" pitchFamily="18" charset="0"/>
              </a:rPr>
              <a:t> step: Tomography</a:t>
            </a:r>
          </a:p>
          <a:p>
            <a:pPr marL="636588" lvl="2" indent="173038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Ø"/>
            </a:pPr>
            <a:r>
              <a:rPr lang="en-US" sz="2000" dirty="0" smtClean="0">
                <a:latin typeface="Book Antiqua" pitchFamily="18" charset="0"/>
              </a:rPr>
              <a:t>3D reconstruction (</a:t>
            </a:r>
            <a:r>
              <a:rPr lang="en-US" sz="2000" dirty="0" smtClean="0"/>
              <a:t>FBP to the set of phase maps)</a:t>
            </a:r>
          </a:p>
          <a:p>
            <a:pPr marL="636588" lvl="2" indent="173038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Ø"/>
            </a:pPr>
            <a:endParaRPr lang="en-US" sz="2000" dirty="0" smtClean="0"/>
          </a:p>
          <a:p>
            <a:pPr marL="531813" lvl="2" indent="182563">
              <a:spcBef>
                <a:spcPct val="20000"/>
              </a:spcBef>
              <a:buClr>
                <a:srgbClr val="7DA9DA"/>
              </a:buClr>
              <a:buFont typeface="Wingdings" pitchFamily="2" charset="2"/>
              <a:buChar char="Ø"/>
            </a:pPr>
            <a:r>
              <a:rPr lang="en-GB" sz="2200" dirty="0" smtClean="0">
                <a:latin typeface="Book Antiqua" pitchFamily="18" charset="0"/>
                <a:ea typeface="Lucida Sans Unicode" pitchFamily="34" charset="0"/>
                <a:cs typeface="Lucida Sans Unicode" pitchFamily="34" charset="0"/>
              </a:rPr>
              <a:t>Improved sensitivity</a:t>
            </a:r>
          </a:p>
          <a:p>
            <a:pPr marL="531813" lvl="2" indent="182563">
              <a:spcBef>
                <a:spcPct val="20000"/>
              </a:spcBef>
              <a:buClr>
                <a:srgbClr val="7DA9DA"/>
              </a:buClr>
              <a:buFont typeface="Wingdings" pitchFamily="2" charset="2"/>
              <a:buChar char="Ø"/>
            </a:pPr>
            <a:r>
              <a:rPr lang="en-GB" sz="2200" dirty="0" smtClean="0">
                <a:latin typeface="Book Antiqua" pitchFamily="18" charset="0"/>
                <a:ea typeface="Lucida Sans Unicode" pitchFamily="34" charset="0"/>
                <a:cs typeface="Lucida Sans Unicode" pitchFamily="34" charset="0"/>
              </a:rPr>
              <a:t>Straightforward interpretation and processing</a:t>
            </a:r>
            <a:endParaRPr lang="el-GR" sz="2200" dirty="0">
              <a:latin typeface="Book Antiqua" pitchFamily="18" charset="0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32" name="ZoneTexte 31"/>
          <p:cNvSpPr txBox="1"/>
          <p:nvPr/>
        </p:nvSpPr>
        <p:spPr>
          <a:xfrm>
            <a:off x="8874224" y="6488668"/>
            <a:ext cx="539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2060"/>
                </a:solidFill>
                <a:latin typeface="Book Antiqua" pitchFamily="18" charset="0"/>
              </a:rPr>
              <a:t>9</a:t>
            </a:r>
            <a:endParaRPr lang="fr-FR" b="1" dirty="0">
              <a:solidFill>
                <a:srgbClr val="002060"/>
              </a:solidFill>
              <a:latin typeface="Book Antiqua" pitchFamily="18" charset="0"/>
            </a:endParaRPr>
          </a:p>
        </p:txBody>
      </p:sp>
      <p:sp>
        <p:nvSpPr>
          <p:cNvPr id="38" name="ZoneTexte 37"/>
          <p:cNvSpPr txBox="1"/>
          <p:nvPr/>
        </p:nvSpPr>
        <p:spPr>
          <a:xfrm>
            <a:off x="-72008" y="-27384"/>
            <a:ext cx="3059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i="1" dirty="0" smtClean="0">
                <a:solidFill>
                  <a:schemeClr val="bg2"/>
                </a:solidFill>
              </a:rPr>
              <a:t>DROITE Lyon  10/2012</a:t>
            </a:r>
            <a:endParaRPr lang="fr-FR" b="1" i="1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7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in">
  <a:themeElements>
    <a:clrScheme name="Origine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Urbai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i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3492</TotalTime>
  <Words>1297</Words>
  <Application>Microsoft Office PowerPoint</Application>
  <PresentationFormat>Affichage à l'écran (4:3)</PresentationFormat>
  <Paragraphs>454</Paragraphs>
  <Slides>28</Slides>
  <Notes>13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28</vt:i4>
      </vt:variant>
    </vt:vector>
  </HeadingPairs>
  <TitlesOfParts>
    <vt:vector size="30" baseType="lpstr">
      <vt:lpstr>Urbain</vt:lpstr>
      <vt:lpstr>Equation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Nonlinear Inverse Problem – Fréchet Derivative</vt:lpstr>
      <vt:lpstr>Projection Operator</vt:lpstr>
      <vt:lpstr>Diapositive 16</vt:lpstr>
      <vt:lpstr>Diapositive 17</vt:lpstr>
      <vt:lpstr>Diapositive 18</vt:lpstr>
      <vt:lpstr>Diapositive 19</vt:lpstr>
      <vt:lpstr>Diapositive 20</vt:lpstr>
      <vt:lpstr>Simulations </vt:lpstr>
      <vt:lpstr>Diapositive 22</vt:lpstr>
      <vt:lpstr>Diapositive 23</vt:lpstr>
      <vt:lpstr>Diapositive 24</vt:lpstr>
      <vt:lpstr>Diapositive 25</vt:lpstr>
      <vt:lpstr>Diapositive 26</vt:lpstr>
      <vt:lpstr>Diapositive 27</vt:lpstr>
      <vt:lpstr>Diapositive 28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Valentina Davidoiu</dc:creator>
  <cp:lastModifiedBy>Valentina Davidoiu</cp:lastModifiedBy>
  <cp:revision>460</cp:revision>
  <dcterms:created xsi:type="dcterms:W3CDTF">2012-10-02T10:04:26Z</dcterms:created>
  <dcterms:modified xsi:type="dcterms:W3CDTF">2012-10-24T11:07:10Z</dcterms:modified>
</cp:coreProperties>
</file>