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sldIdLst>
    <p:sldId id="256" r:id="rId2"/>
    <p:sldId id="257" r:id="rId3"/>
    <p:sldId id="273" r:id="rId4"/>
    <p:sldId id="278" r:id="rId5"/>
    <p:sldId id="258" r:id="rId6"/>
    <p:sldId id="260" r:id="rId7"/>
    <p:sldId id="270" r:id="rId8"/>
    <p:sldId id="274" r:id="rId9"/>
    <p:sldId id="264" r:id="rId10"/>
    <p:sldId id="280" r:id="rId11"/>
    <p:sldId id="265" r:id="rId12"/>
    <p:sldId id="266" r:id="rId13"/>
    <p:sldId id="267" r:id="rId14"/>
    <p:sldId id="279" r:id="rId15"/>
    <p:sldId id="275" r:id="rId16"/>
    <p:sldId id="276" r:id="rId17"/>
    <p:sldId id="281" r:id="rId18"/>
    <p:sldId id="282" r:id="rId19"/>
    <p:sldId id="283" r:id="rId20"/>
    <p:sldId id="268" r:id="rId21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428" y="-90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54000" y="254000"/>
            <a:ext cx="9662160" cy="67056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35183" y="5948848"/>
            <a:ext cx="9692640" cy="1479533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78000"/>
            <a:ext cx="8636000" cy="1977898"/>
          </a:xfrm>
        </p:spPr>
        <p:txBody>
          <a:bodyPr anchor="b">
            <a:normAutofit/>
          </a:bodyPr>
          <a:lstStyle>
            <a:lvl1pPr>
              <a:defRPr sz="49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51112"/>
            <a:ext cx="7112000" cy="163688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507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2BB-2252-F843-9182-C52E945B1BF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38AC-4820-1947-9B9C-753FD58CF93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54000" y="254000"/>
            <a:ext cx="9662160" cy="1584960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754F-44A1-F64B-9B1B-30076E7CC391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35183" y="793546"/>
            <a:ext cx="9692640" cy="1479533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1608667"/>
            <a:ext cx="2286000" cy="4985926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608667"/>
            <a:ext cx="6688667" cy="4985927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38F9-45ED-374E-A538-BC063B4E6299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54000" y="254000"/>
            <a:ext cx="9662160" cy="52628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719376" y="4670658"/>
            <a:ext cx="3196032" cy="793362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910356" y="4528100"/>
            <a:ext cx="6160572" cy="94459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143031" y="4541736"/>
            <a:ext cx="6075533" cy="86030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6232765" y="4526861"/>
            <a:ext cx="3675556" cy="72394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35183" y="4509505"/>
            <a:ext cx="9692640" cy="1477638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101599" tIns="50799" rIns="101599" bIns="5079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02" y="2737289"/>
            <a:ext cx="8636000" cy="1693333"/>
          </a:xfrm>
        </p:spPr>
        <p:txBody>
          <a:bodyPr anchor="t">
            <a:normAutofit/>
          </a:bodyPr>
          <a:lstStyle>
            <a:lvl1pPr algn="ctr">
              <a:defRPr sz="4900" b="0" cap="none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9294" y="1597165"/>
            <a:ext cx="7130816" cy="1044223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875E-394F-6444-945A-EAAF6369B98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894B-1D39-D64B-90FE-37CB8B16AFE6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51839" y="2976880"/>
            <a:ext cx="4246880" cy="3830320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61280" y="2976880"/>
            <a:ext cx="4246880" cy="3830320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1840" y="2975682"/>
            <a:ext cx="4246880" cy="710847"/>
          </a:xfrm>
        </p:spPr>
        <p:txBody>
          <a:bodyPr anchor="ctr"/>
          <a:lstStyle>
            <a:lvl1pPr marL="0" indent="0" algn="ctr">
              <a:buNone/>
              <a:defRPr sz="2700" b="0">
                <a:solidFill>
                  <a:schemeClr val="tx2"/>
                </a:solidFill>
                <a:latin typeface="+mj-lt"/>
              </a:defRPr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591" y="3810000"/>
            <a:ext cx="4244506" cy="299684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4667" y="2975681"/>
            <a:ext cx="4246880" cy="710847"/>
          </a:xfrm>
        </p:spPr>
        <p:txBody>
          <a:bodyPr anchor="ctr"/>
          <a:lstStyle>
            <a:lvl1pPr marL="0" indent="0" algn="ctr">
              <a:buNone/>
              <a:defRPr sz="2700" b="0" i="0">
                <a:solidFill>
                  <a:schemeClr val="tx2"/>
                </a:solidFill>
                <a:latin typeface="+mj-lt"/>
              </a:defRPr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39" y="3810000"/>
            <a:ext cx="4246880" cy="299684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8BAF-38F9-6E4F-AA18-BE6C25AEF77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416A-9D62-7241-A249-B4771121ED8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54000" y="254000"/>
            <a:ext cx="9662160" cy="1584960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35183" y="793545"/>
            <a:ext cx="9692640" cy="1477638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3D6F-5B29-0E4A-9F14-3071C5D5FD2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54000" y="254000"/>
            <a:ext cx="9662160" cy="1584960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0C7CC-1340-5442-9E62-E0B81F002567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0" y="3979334"/>
            <a:ext cx="3725333" cy="2116668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67"/>
              </a:spcAft>
              <a:buNone/>
              <a:defRPr sz="2000">
                <a:solidFill>
                  <a:schemeClr val="tx2"/>
                </a:solidFill>
              </a:defRPr>
            </a:lvl1pPr>
            <a:lvl2pPr marL="507995" indent="0">
              <a:buNone/>
              <a:defRPr sz="1300"/>
            </a:lvl2pPr>
            <a:lvl3pPr marL="1015990" indent="0">
              <a:buNone/>
              <a:defRPr sz="1100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35183" y="793546"/>
            <a:ext cx="9692640" cy="1479533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016000" y="2540000"/>
            <a:ext cx="3725333" cy="1391920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847" y="2032000"/>
            <a:ext cx="4337862" cy="4233333"/>
          </a:xfrm>
        </p:spPr>
        <p:txBody>
          <a:bodyPr anchor="ctr"/>
          <a:lstStyle>
            <a:lvl1pPr>
              <a:buClr>
                <a:schemeClr val="bg1"/>
              </a:buClr>
              <a:defRPr sz="24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2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20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800">
                <a:solidFill>
                  <a:schemeClr val="tx2"/>
                </a:solidFill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54000" y="254000"/>
            <a:ext cx="9662160" cy="67056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35183" y="5948848"/>
            <a:ext cx="9692640" cy="1479533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5728" y="376297"/>
            <a:ext cx="4236272" cy="2699927"/>
          </a:xfrm>
        </p:spPr>
        <p:txBody>
          <a:bodyPr anchor="b">
            <a:normAutofit/>
          </a:bodyPr>
          <a:lstStyle>
            <a:lvl1pPr algn="l"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9260" y="3095037"/>
            <a:ext cx="4242741" cy="269051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507995" indent="0">
              <a:buNone/>
              <a:defRPr sz="1300"/>
            </a:lvl2pPr>
            <a:lvl3pPr marL="1015990" indent="0">
              <a:buNone/>
              <a:defRPr sz="1100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57A6-2727-CA47-BD71-B742C9846906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1333" y="1524000"/>
            <a:ext cx="3962400" cy="325120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507995" indent="0">
              <a:buNone/>
              <a:defRPr sz="3100"/>
            </a:lvl2pPr>
            <a:lvl3pPr marL="1015990" indent="0">
              <a:buNone/>
              <a:defRPr sz="2700"/>
            </a:lvl3pPr>
            <a:lvl4pPr marL="1523985" indent="0">
              <a:buNone/>
              <a:defRPr sz="2200"/>
            </a:lvl4pPr>
            <a:lvl5pPr marL="2031980" indent="0">
              <a:buNone/>
              <a:defRPr sz="2200"/>
            </a:lvl5pPr>
            <a:lvl6pPr marL="2539975" indent="0">
              <a:buNone/>
              <a:defRPr sz="2200"/>
            </a:lvl6pPr>
            <a:lvl7pPr marL="3047970" indent="0">
              <a:buNone/>
              <a:defRPr sz="2200"/>
            </a:lvl7pPr>
            <a:lvl8pPr marL="3555964" indent="0">
              <a:buNone/>
              <a:defRPr sz="2200"/>
            </a:lvl8pPr>
            <a:lvl9pPr marL="4063959" indent="0">
              <a:buNone/>
              <a:defRPr sz="2200"/>
            </a:lvl9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54000" y="254000"/>
            <a:ext cx="9662160" cy="274320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35183" y="1866032"/>
            <a:ext cx="9692640" cy="1477638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75920"/>
            <a:ext cx="9144000" cy="1391920"/>
          </a:xfrm>
          <a:prstGeom prst="rect">
            <a:avLst/>
          </a:prstGeom>
        </p:spPr>
        <p:txBody>
          <a:bodyPr vert="horz" lIns="101599" tIns="50799" rIns="101599" bIns="50799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37414" y="6944627"/>
            <a:ext cx="4207433" cy="405694"/>
          </a:xfrm>
          <a:prstGeom prst="rect">
            <a:avLst/>
          </a:prstGeom>
        </p:spPr>
        <p:txBody>
          <a:bodyPr vert="horz" lIns="101599" tIns="50799" rIns="101599" bIns="50799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154" y="6944627"/>
            <a:ext cx="4207434" cy="405694"/>
          </a:xfrm>
          <a:prstGeom prst="rect">
            <a:avLst/>
          </a:prstGeom>
        </p:spPr>
        <p:txBody>
          <a:bodyPr vert="horz" lIns="101599" tIns="50799" rIns="101599" bIns="50799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34542" y="6944626"/>
            <a:ext cx="1290918" cy="405694"/>
          </a:xfrm>
          <a:prstGeom prst="rect">
            <a:avLst/>
          </a:prstGeom>
        </p:spPr>
        <p:txBody>
          <a:bodyPr vert="horz" lIns="101599" tIns="50799" rIns="101599" bIns="50799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8BB1B76-B640-D945-8138-6EDBA90DDB62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8964" y="2972741"/>
            <a:ext cx="8231481" cy="3834107"/>
          </a:xfrm>
          <a:prstGeom prst="rect">
            <a:avLst/>
          </a:prstGeom>
        </p:spPr>
        <p:txBody>
          <a:bodyPr vert="horz" lIns="101599" tIns="50799" rIns="101599" bIns="50799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1015990" rtl="0" eaLnBrk="1" latinLnBrk="0" hangingPunct="1">
        <a:spcBef>
          <a:spcPct val="0"/>
        </a:spcBef>
        <a:buNone/>
        <a:defRPr sz="49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797" indent="-304797" algn="l" defTabSz="101599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640286" indent="-304797" algn="l" defTabSz="101599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50727" indent="-253997" algn="l" defTabSz="101599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269987" indent="-253997" algn="l" defTabSz="101599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625584" indent="-253997" algn="l" defTabSz="101599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981180" indent="-253997" algn="l" defTabSz="1015990" rtl="0" eaLnBrk="1" latinLnBrk="0" hangingPunct="1">
        <a:spcBef>
          <a:spcPts val="427"/>
        </a:spcBef>
        <a:buClr>
          <a:schemeClr val="accent1"/>
        </a:buClr>
        <a:buFont typeface="Symbol" pitchFamily="18" charset="2"/>
        <a:buChar char="*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336777" indent="-253997" algn="l" defTabSz="1015990" rtl="0" eaLnBrk="1" latinLnBrk="0" hangingPunct="1">
        <a:spcBef>
          <a:spcPts val="427"/>
        </a:spcBef>
        <a:buClr>
          <a:schemeClr val="accent1"/>
        </a:buClr>
        <a:buFont typeface="Symbol" pitchFamily="18" charset="2"/>
        <a:buChar char="*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692373" indent="-253997" algn="l" defTabSz="1015990" rtl="0" eaLnBrk="1" latinLnBrk="0" hangingPunct="1">
        <a:spcBef>
          <a:spcPts val="427"/>
        </a:spcBef>
        <a:buClr>
          <a:schemeClr val="accent1"/>
        </a:buClr>
        <a:buFont typeface="Symbol" pitchFamily="18" charset="2"/>
        <a:buChar char="*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3047970" indent="-253997" algn="l" defTabSz="1015990" rtl="0" eaLnBrk="1" latinLnBrk="0" hangingPunct="1">
        <a:spcBef>
          <a:spcPts val="427"/>
        </a:spcBef>
        <a:buClr>
          <a:schemeClr val="accent1"/>
        </a:buClr>
        <a:buFont typeface="Symbol" pitchFamily="18" charset="2"/>
        <a:buChar char="*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ouv logo ifp.jp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412" y="6312222"/>
            <a:ext cx="2421741" cy="1038098"/>
          </a:xfrm>
          <a:prstGeom prst="rect">
            <a:avLst/>
          </a:prstGeom>
        </p:spPr>
      </p:pic>
      <p:pic>
        <p:nvPicPr>
          <p:cNvPr id="5" name="Picture 4" descr="logo-CPE_malic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312222"/>
            <a:ext cx="1609912" cy="10985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Zooming tomography in X-Ray 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Benjamin Yvernault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2BB-2252-F843-9182-C52E945B1B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7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Method</a:t>
            </a:r>
            <a:r>
              <a:rPr lang="fr-FR" dirty="0" smtClean="0"/>
              <a:t> 1 : Data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416A-9D62-7241-A249-B4771121ED88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" name="Picture 3" descr="datasSu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2588316"/>
            <a:ext cx="6276321" cy="476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63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38F9-45ED-374E-A538-BC063B4E629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Method 1 : </a:t>
            </a:r>
            <a:r>
              <a:rPr lang="en-GB" dirty="0" err="1" smtClean="0"/>
              <a:t>Sinograms</a:t>
            </a:r>
            <a:r>
              <a:rPr lang="en-GB" dirty="0" smtClean="0"/>
              <a:t> HR</a:t>
            </a:r>
            <a:endParaRPr lang="en-GB" dirty="0"/>
          </a:p>
        </p:txBody>
      </p:sp>
      <p:pic>
        <p:nvPicPr>
          <p:cNvPr id="6" name="Picture 5" descr="SinoCo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758" y="2607364"/>
            <a:ext cx="8075054" cy="4742956"/>
          </a:xfrm>
          <a:prstGeom prst="rect">
            <a:avLst/>
          </a:prstGeom>
        </p:spPr>
      </p:pic>
      <p:pic>
        <p:nvPicPr>
          <p:cNvPr id="7" name="Picture 6" descr="errorCo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1" y="2607364"/>
            <a:ext cx="3139054" cy="480962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07200" y="4344651"/>
            <a:ext cx="5795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/>
              <a:t>Error</a:t>
            </a:r>
            <a:r>
              <a:rPr lang="fr-FR" sz="2000" dirty="0" smtClean="0"/>
              <a:t> = | </a:t>
            </a:r>
            <a:r>
              <a:rPr lang="fr-FR" sz="2000" dirty="0" err="1" smtClean="0"/>
              <a:t>Sinogram</a:t>
            </a:r>
            <a:r>
              <a:rPr lang="fr-FR" sz="2000" dirty="0" smtClean="0"/>
              <a:t> </a:t>
            </a:r>
            <a:r>
              <a:rPr lang="fr-FR" sz="2000" dirty="0" err="1" smtClean="0"/>
              <a:t>theoretical</a:t>
            </a:r>
            <a:r>
              <a:rPr lang="fr-FR" sz="2000" dirty="0" smtClean="0"/>
              <a:t> – </a:t>
            </a:r>
            <a:r>
              <a:rPr lang="fr-FR" sz="2000" dirty="0" err="1" smtClean="0"/>
              <a:t>Sinogram</a:t>
            </a:r>
            <a:r>
              <a:rPr lang="fr-FR" sz="2000" dirty="0" smtClean="0"/>
              <a:t> </a:t>
            </a:r>
            <a:r>
              <a:rPr lang="fr-FR" sz="2000" dirty="0" err="1" smtClean="0"/>
              <a:t>supplement</a:t>
            </a:r>
            <a:r>
              <a:rPr lang="fr-FR" dirty="0" smtClean="0"/>
              <a:t>|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607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38F9-45ED-374E-A538-BC063B4E629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 1  : Reconstructions</a:t>
            </a:r>
            <a:endParaRPr lang="en-GB" dirty="0"/>
          </a:p>
        </p:txBody>
      </p:sp>
      <p:pic>
        <p:nvPicPr>
          <p:cNvPr id="2" name="Picture 1" descr="supobj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787" y="2025521"/>
            <a:ext cx="6547422" cy="51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01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38F9-45ED-374E-A538-BC063B4E629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 1 </a:t>
            </a:r>
            <a:r>
              <a:rPr lang="en-GB" dirty="0"/>
              <a:t>: </a:t>
            </a:r>
            <a:r>
              <a:rPr lang="en-GB" dirty="0" smtClean="0"/>
              <a:t>Plans</a:t>
            </a:r>
            <a:endParaRPr lang="en-GB" dirty="0"/>
          </a:p>
        </p:txBody>
      </p:sp>
      <p:pic>
        <p:nvPicPr>
          <p:cNvPr id="2" name="Picture 1" descr="supvraipla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709" y="1767840"/>
            <a:ext cx="7022364" cy="538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60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 2 : Data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416A-9D62-7241-A249-B4771121ED88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4" name="Picture 3" descr="datasSu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166" y="2578792"/>
            <a:ext cx="6368037" cy="477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21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38F9-45ED-374E-A538-BC063B4E629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 2 </a:t>
            </a:r>
            <a:r>
              <a:rPr lang="en-GB" dirty="0"/>
              <a:t>: </a:t>
            </a:r>
            <a:r>
              <a:rPr lang="en-GB" dirty="0" err="1" smtClean="0"/>
              <a:t>Sinograms</a:t>
            </a:r>
            <a:r>
              <a:rPr lang="en-GB" dirty="0" smtClean="0"/>
              <a:t> HR</a:t>
            </a:r>
            <a:endParaRPr lang="fr-FR" dirty="0"/>
          </a:p>
        </p:txBody>
      </p:sp>
      <p:pic>
        <p:nvPicPr>
          <p:cNvPr id="5" name="Picture 4" descr="SinoSou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70" y="2702604"/>
            <a:ext cx="8198342" cy="4714384"/>
          </a:xfrm>
          <a:prstGeom prst="rect">
            <a:avLst/>
          </a:prstGeom>
        </p:spPr>
      </p:pic>
      <p:pic>
        <p:nvPicPr>
          <p:cNvPr id="7" name="Picture 6" descr="errorso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31" y="2702604"/>
            <a:ext cx="3021312" cy="464771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196521" y="4481964"/>
            <a:ext cx="5963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err="1"/>
              <a:t>Error</a:t>
            </a:r>
            <a:r>
              <a:rPr lang="fr-FR" sz="2000" dirty="0"/>
              <a:t> = | </a:t>
            </a:r>
            <a:r>
              <a:rPr lang="fr-FR" sz="2000" dirty="0" err="1"/>
              <a:t>Sinogram</a:t>
            </a:r>
            <a:r>
              <a:rPr lang="fr-FR" sz="2000" dirty="0"/>
              <a:t> </a:t>
            </a:r>
            <a:r>
              <a:rPr lang="fr-FR" sz="2000" dirty="0" err="1"/>
              <a:t>theoretical</a:t>
            </a:r>
            <a:r>
              <a:rPr lang="fr-FR" sz="2000" dirty="0"/>
              <a:t> – </a:t>
            </a:r>
            <a:r>
              <a:rPr lang="fr-FR" sz="2000" dirty="0" err="1"/>
              <a:t>Sinogram</a:t>
            </a:r>
            <a:r>
              <a:rPr lang="fr-FR" sz="2000" dirty="0"/>
              <a:t> </a:t>
            </a:r>
            <a:r>
              <a:rPr lang="fr-FR" sz="2000" dirty="0" err="1"/>
              <a:t>supplement</a:t>
            </a:r>
            <a:r>
              <a:rPr lang="fr-FR" sz="2000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77812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38F9-45ED-374E-A538-BC063B4E629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 2  </a:t>
            </a:r>
            <a:r>
              <a:rPr lang="en-GB" dirty="0"/>
              <a:t>: Reconstructions</a:t>
            </a:r>
            <a:endParaRPr lang="fr-FR" dirty="0"/>
          </a:p>
        </p:txBody>
      </p:sp>
      <p:pic>
        <p:nvPicPr>
          <p:cNvPr id="5" name="Picture 4" descr="subobj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897" y="1969420"/>
            <a:ext cx="7059175" cy="538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59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 </a:t>
            </a:r>
            <a:r>
              <a:rPr lang="fr-FR" dirty="0" smtClean="0"/>
              <a:t>3D : Data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416A-9D62-7241-A249-B4771121ED88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4" name="Picture 3" descr="3DdataL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85" y="3441884"/>
            <a:ext cx="4665472" cy="3672972"/>
          </a:xfrm>
          <a:prstGeom prst="rect">
            <a:avLst/>
          </a:prstGeom>
        </p:spPr>
      </p:pic>
      <p:pic>
        <p:nvPicPr>
          <p:cNvPr id="5" name="Picture 4" descr="3DdataH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103" y="3413670"/>
            <a:ext cx="4645213" cy="37011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9696" y="2879747"/>
            <a:ext cx="8768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Low resolution                                         High resolution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56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 3D : </a:t>
            </a:r>
            <a:r>
              <a:rPr lang="fr-FR" dirty="0" err="1" smtClean="0"/>
              <a:t>Sinograms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416A-9D62-7241-A249-B4771121ED88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4" name="Picture 3" descr="3Dsinosu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17" y="3419155"/>
            <a:ext cx="4096825" cy="3177911"/>
          </a:xfrm>
          <a:prstGeom prst="rect">
            <a:avLst/>
          </a:prstGeom>
        </p:spPr>
      </p:pic>
      <p:pic>
        <p:nvPicPr>
          <p:cNvPr id="5" name="Picture 4" descr="3Dsinoso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523" y="3419155"/>
            <a:ext cx="4048441" cy="32362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3477" y="2888189"/>
            <a:ext cx="8061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Method supplement                                 Method subtract</a:t>
            </a:r>
            <a:endParaRPr lang="en-GB" dirty="0"/>
          </a:p>
        </p:txBody>
      </p:sp>
      <p:pic>
        <p:nvPicPr>
          <p:cNvPr id="7" name="Picture 6" descr="3Derrorsu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38" y="3553344"/>
            <a:ext cx="3629960" cy="2967855"/>
          </a:xfrm>
          <a:prstGeom prst="rect">
            <a:avLst/>
          </a:prstGeom>
        </p:spPr>
      </p:pic>
      <p:pic>
        <p:nvPicPr>
          <p:cNvPr id="8" name="Picture 7" descr="3Derrorsou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463" y="3514513"/>
            <a:ext cx="3738501" cy="298719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452801" y="6597066"/>
            <a:ext cx="68298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err="1"/>
              <a:t>Error</a:t>
            </a:r>
            <a:r>
              <a:rPr lang="fr-FR" sz="2000" dirty="0"/>
              <a:t> = | </a:t>
            </a:r>
            <a:r>
              <a:rPr lang="fr-FR" sz="2000" dirty="0" err="1"/>
              <a:t>Sinogram</a:t>
            </a:r>
            <a:r>
              <a:rPr lang="fr-FR" sz="2000" dirty="0"/>
              <a:t> </a:t>
            </a:r>
            <a:r>
              <a:rPr lang="fr-FR" sz="2000" dirty="0" err="1"/>
              <a:t>theoretical</a:t>
            </a:r>
            <a:r>
              <a:rPr lang="fr-FR" sz="2000" dirty="0"/>
              <a:t> – </a:t>
            </a:r>
            <a:r>
              <a:rPr lang="fr-FR" sz="2000" dirty="0" err="1"/>
              <a:t>Sinogram</a:t>
            </a:r>
            <a:r>
              <a:rPr lang="fr-FR" sz="2000" dirty="0"/>
              <a:t> </a:t>
            </a:r>
            <a:r>
              <a:rPr lang="fr-FR" sz="2000" dirty="0" err="1" smtClean="0"/>
              <a:t>supplement</a:t>
            </a:r>
            <a:r>
              <a:rPr lang="fr-FR" sz="2000" dirty="0" smtClean="0"/>
              <a:t>/</a:t>
            </a:r>
            <a:r>
              <a:rPr lang="fr-FR" sz="2000" dirty="0" err="1" smtClean="0"/>
              <a:t>subtract</a:t>
            </a:r>
            <a:r>
              <a:rPr lang="fr-FR" sz="2000" dirty="0" smtClean="0"/>
              <a:t>|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82032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 3D : Reconstruction </a:t>
            </a:r>
            <a:r>
              <a:rPr lang="fr-FR" dirty="0" err="1" smtClean="0"/>
              <a:t>using</a:t>
            </a:r>
            <a:r>
              <a:rPr lang="fr-FR" smtClean="0"/>
              <a:t> the </a:t>
            </a:r>
            <a:r>
              <a:rPr lang="fr-FR" dirty="0" err="1" smtClean="0"/>
              <a:t>subtract’s</a:t>
            </a:r>
            <a:r>
              <a:rPr lang="fr-FR" dirty="0" smtClean="0"/>
              <a:t> </a:t>
            </a:r>
            <a:r>
              <a:rPr lang="fr-FR" dirty="0" err="1" smtClean="0"/>
              <a:t>method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416A-9D62-7241-A249-B4771121ED88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4" name="Picture 3" descr="3Dobj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181" y="3042932"/>
            <a:ext cx="4832158" cy="3901694"/>
          </a:xfrm>
          <a:prstGeom prst="rect">
            <a:avLst/>
          </a:prstGeom>
        </p:spPr>
      </p:pic>
      <p:pic>
        <p:nvPicPr>
          <p:cNvPr id="5" name="Picture 4" descr="3DobjVra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03" y="3057375"/>
            <a:ext cx="4764878" cy="40003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1970" y="2597727"/>
            <a:ext cx="8940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Theoretical                                               Subtract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97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Context of the study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Solution 1 : supplement of the </a:t>
            </a:r>
            <a:r>
              <a:rPr lang="en-GB" dirty="0" err="1"/>
              <a:t>s</a:t>
            </a:r>
            <a:r>
              <a:rPr lang="en-GB" dirty="0" err="1" smtClean="0"/>
              <a:t>inogram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Solution 2 : subtraction of </a:t>
            </a:r>
            <a:r>
              <a:rPr lang="en-GB" dirty="0" err="1" smtClean="0"/>
              <a:t>sinograms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Results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 3D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38F9-45ED-374E-A538-BC063B4E629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66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		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		</a:t>
            </a:r>
            <a:r>
              <a:rPr lang="en-GB" dirty="0" smtClean="0"/>
              <a:t>If you have any questions?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38F9-45ED-374E-A538-BC063B4E629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for your attention!</a:t>
            </a:r>
            <a:endParaRPr lang="en-GB" dirty="0"/>
          </a:p>
        </p:txBody>
      </p:sp>
      <p:pic>
        <p:nvPicPr>
          <p:cNvPr id="5" name="Picture 4" descr="questions-to-ask-a-sales-coac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972741"/>
            <a:ext cx="2203824" cy="2938432"/>
          </a:xfrm>
          <a:prstGeom prst="rect">
            <a:avLst/>
          </a:prstGeom>
        </p:spPr>
      </p:pic>
      <p:pic>
        <p:nvPicPr>
          <p:cNvPr id="6" name="Picture 5" descr="questions-to-ask-a-sales-coac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76" y="2972741"/>
            <a:ext cx="2203824" cy="293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5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cquisi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57" y="2767455"/>
            <a:ext cx="5427903" cy="48525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 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416A-9D62-7241-A249-B4771121ED8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8000" y="2337536"/>
            <a:ext cx="3338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2"/>
                </a:solidFill>
              </a:rPr>
              <a:t>Acquisition </a:t>
            </a:r>
            <a:r>
              <a:rPr lang="fr-FR" dirty="0" smtClean="0">
                <a:solidFill>
                  <a:schemeClr val="tx2"/>
                </a:solidFill>
              </a:rPr>
              <a:t>of the data :</a:t>
            </a:r>
            <a:endParaRPr lang="fr-FR" dirty="0">
              <a:solidFill>
                <a:schemeClr val="tx2"/>
              </a:solidFill>
            </a:endParaRPr>
          </a:p>
          <a:p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4764424" y="3701843"/>
            <a:ext cx="51069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chemeClr val="accent2"/>
                </a:solidFill>
              </a:rPr>
              <a:t>Blue</a:t>
            </a:r>
            <a:r>
              <a:rPr lang="en-GB" dirty="0" smtClean="0"/>
              <a:t>  : object</a:t>
            </a:r>
          </a:p>
          <a:p>
            <a:r>
              <a:rPr lang="en-GB" u="sng" dirty="0" smtClean="0">
                <a:solidFill>
                  <a:srgbClr val="FF0000"/>
                </a:solidFill>
              </a:rPr>
              <a:t>Red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: low resolution (lines integrals</a:t>
            </a:r>
            <a:r>
              <a:rPr lang="en-GB" dirty="0"/>
              <a:t>/source position/trajectory</a:t>
            </a:r>
            <a:r>
              <a:rPr lang="en-GB" dirty="0" smtClean="0"/>
              <a:t>)</a:t>
            </a:r>
          </a:p>
          <a:p>
            <a:r>
              <a:rPr lang="en-GB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Green</a:t>
            </a:r>
            <a:r>
              <a:rPr lang="en-GB" dirty="0" smtClean="0"/>
              <a:t> : high resolution (lines integrals/source position/trajectory)</a:t>
            </a:r>
          </a:p>
          <a:p>
            <a:r>
              <a:rPr lang="en-GB" u="sng" dirty="0" smtClean="0"/>
              <a:t>Black</a:t>
            </a:r>
            <a:r>
              <a:rPr lang="en-GB" dirty="0" smtClean="0"/>
              <a:t> : detector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71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1926" y="3405072"/>
            <a:ext cx="8970074" cy="3401776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dirty="0" smtClean="0"/>
              <a:t>Data LR -&gt; not truncated but low resolution</a:t>
            </a:r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Data HR -&gt; better resolution but truncated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Question : How to reconstruct the </a:t>
            </a:r>
            <a:r>
              <a:rPr lang="en-US" dirty="0" smtClean="0"/>
              <a:t>object with a better resolution using the </a:t>
            </a:r>
            <a:r>
              <a:rPr lang="en-US" dirty="0" smtClean="0"/>
              <a:t>BR and HR truncated data?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38F9-45ED-374E-A538-BC063B4E629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Problem</a:t>
            </a:r>
            <a:r>
              <a:rPr lang="fr-FR" dirty="0" smtClean="0"/>
              <a:t> (2)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71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8964" y="2577353"/>
            <a:ext cx="8231481" cy="422949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GB" dirty="0" smtClean="0"/>
              <a:t>In 2D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charset="2"/>
              <a:buChar char="Ø"/>
            </a:pPr>
            <a:r>
              <a:rPr lang="en-GB" dirty="0" smtClean="0"/>
              <a:t>Using MATLAB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charset="2"/>
              <a:buChar char="Ø"/>
            </a:pPr>
            <a:r>
              <a:rPr lang="en-GB" dirty="0" smtClean="0"/>
              <a:t>Fan-beam geometry  ( </a:t>
            </a:r>
            <a:r>
              <a:rPr lang="en-GB" dirty="0" err="1" smtClean="0"/>
              <a:t>equi</a:t>
            </a:r>
            <a:r>
              <a:rPr lang="en-GB" dirty="0" smtClean="0"/>
              <a:t>-spaced intervals )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charset="2"/>
              <a:buChar char="Ø"/>
            </a:pPr>
            <a:r>
              <a:rPr lang="en-GB" dirty="0" smtClean="0"/>
              <a:t>Acquisition of the data «low resolution » (LR) and  « high resolution » (HR) </a:t>
            </a:r>
          </a:p>
          <a:p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38F9-45ED-374E-A538-BC063B4E629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 of the Study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144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mplem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47" y="3173119"/>
            <a:ext cx="5133440" cy="4177201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0147" y="2337536"/>
            <a:ext cx="9749117" cy="12515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u="sng" dirty="0" smtClean="0"/>
              <a:t>The Goal :</a:t>
            </a:r>
          </a:p>
          <a:p>
            <a:pPr>
              <a:buFont typeface="Wingdings" charset="2"/>
              <a:buChar char="Ø"/>
            </a:pPr>
            <a:r>
              <a:rPr lang="en-GB" dirty="0" smtClean="0"/>
              <a:t>Complete the </a:t>
            </a:r>
            <a:r>
              <a:rPr lang="en-GB" dirty="0" err="1" smtClean="0"/>
              <a:t>sinogram</a:t>
            </a:r>
            <a:r>
              <a:rPr lang="en-GB" dirty="0" smtClean="0"/>
              <a:t> HR by estimation of the line integrals with the reconstruction of the object in LR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38F9-45ED-374E-A538-BC063B4E629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GB" sz="4000" dirty="0"/>
              <a:t>Solution 1 : supplement of the </a:t>
            </a:r>
            <a:r>
              <a:rPr lang="en-GB" sz="4000" dirty="0" err="1"/>
              <a:t>sinogram</a:t>
            </a:r>
            <a:endParaRPr lang="en-GB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141688" y="4255026"/>
            <a:ext cx="48875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accent2"/>
                </a:solidFill>
              </a:rPr>
              <a:t>Blue</a:t>
            </a:r>
            <a:r>
              <a:rPr lang="fr-FR" dirty="0" smtClean="0"/>
              <a:t>  : </a:t>
            </a:r>
            <a:r>
              <a:rPr lang="fr-FR" dirty="0" err="1" smtClean="0"/>
              <a:t>object</a:t>
            </a:r>
            <a:endParaRPr lang="fr-FR" dirty="0" smtClean="0"/>
          </a:p>
          <a:p>
            <a:r>
              <a:rPr lang="fr-FR" u="sng" dirty="0" err="1" smtClean="0">
                <a:solidFill>
                  <a:srgbClr val="FF0000"/>
                </a:solidFill>
              </a:rPr>
              <a:t>Red</a:t>
            </a:r>
            <a:r>
              <a:rPr lang="fr-FR" u="sng" dirty="0" smtClean="0">
                <a:solidFill>
                  <a:srgbClr val="FF0000"/>
                </a:solidFill>
              </a:rPr>
              <a:t>  line </a:t>
            </a:r>
            <a:r>
              <a:rPr lang="fr-FR" dirty="0" smtClean="0"/>
              <a:t>: </a:t>
            </a:r>
            <a:r>
              <a:rPr lang="fr-FR" dirty="0" err="1" smtClean="0"/>
              <a:t>low</a:t>
            </a:r>
            <a:r>
              <a:rPr lang="fr-FR" dirty="0" smtClean="0"/>
              <a:t> </a:t>
            </a:r>
            <a:r>
              <a:rPr lang="fr-FR" dirty="0" err="1" smtClean="0"/>
              <a:t>resolution</a:t>
            </a:r>
            <a:r>
              <a:rPr lang="fr-FR" dirty="0" smtClean="0"/>
              <a:t> </a:t>
            </a:r>
            <a:r>
              <a:rPr lang="en-GB" dirty="0"/>
              <a:t>(lines integrals/source position/trajectory)</a:t>
            </a:r>
          </a:p>
          <a:p>
            <a:r>
              <a:rPr lang="fr-FR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Green</a:t>
            </a:r>
            <a:r>
              <a:rPr lang="fr-FR" dirty="0" smtClean="0"/>
              <a:t> : </a:t>
            </a:r>
            <a:r>
              <a:rPr lang="fr-FR" dirty="0" err="1" smtClean="0"/>
              <a:t>high</a:t>
            </a:r>
            <a:r>
              <a:rPr lang="fr-FR" dirty="0" smtClean="0"/>
              <a:t> </a:t>
            </a:r>
            <a:r>
              <a:rPr lang="fr-FR" dirty="0" err="1" smtClean="0"/>
              <a:t>resolution</a:t>
            </a:r>
            <a:r>
              <a:rPr lang="fr-FR" dirty="0" smtClean="0"/>
              <a:t> </a:t>
            </a:r>
            <a:r>
              <a:rPr lang="en-GB" dirty="0"/>
              <a:t>(lines integrals/source position/</a:t>
            </a:r>
            <a:r>
              <a:rPr lang="en-GB" dirty="0" smtClean="0"/>
              <a:t>trajectory/supplement on the detector)</a:t>
            </a:r>
            <a:endParaRPr lang="en-GB" dirty="0"/>
          </a:p>
          <a:p>
            <a:r>
              <a:rPr lang="fr-FR" u="sng" dirty="0" smtClean="0"/>
              <a:t>Black</a:t>
            </a:r>
            <a:r>
              <a:rPr lang="fr-FR" dirty="0" smtClean="0"/>
              <a:t> : detector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653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oustrac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47124"/>
            <a:ext cx="5368636" cy="403817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8000" y="2374348"/>
            <a:ext cx="9144000" cy="1509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u="sng" dirty="0"/>
              <a:t>The Goal :</a:t>
            </a:r>
          </a:p>
          <a:p>
            <a:pPr>
              <a:buFont typeface="Wingdings" charset="2"/>
              <a:buChar char="Ø"/>
            </a:pPr>
            <a:r>
              <a:rPr lang="en-GB" dirty="0" smtClean="0"/>
              <a:t>Estimate the </a:t>
            </a:r>
            <a:r>
              <a:rPr lang="en-GB" dirty="0" err="1"/>
              <a:t>sinogram</a:t>
            </a:r>
            <a:r>
              <a:rPr lang="en-GB" dirty="0"/>
              <a:t> HR </a:t>
            </a:r>
            <a:r>
              <a:rPr lang="en-GB" dirty="0" smtClean="0"/>
              <a:t>from the object (where you take off the part of the object which can be reconstruct in HR) and subtract it to the HR </a:t>
            </a:r>
            <a:r>
              <a:rPr lang="en-GB" dirty="0" err="1" smtClean="0"/>
              <a:t>sinogram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38F9-45ED-374E-A538-BC063B4E629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200" dirty="0"/>
              <a:t>Solution 2 : subtraction of </a:t>
            </a:r>
            <a:r>
              <a:rPr lang="en-GB" sz="4200" dirty="0" err="1" smtClean="0"/>
              <a:t>sinograms</a:t>
            </a:r>
            <a:r>
              <a:rPr lang="en-GB" sz="4200" dirty="0" smtClean="0"/>
              <a:t> (1)</a:t>
            </a:r>
            <a:r>
              <a:rPr lang="en-GB" sz="4200" dirty="0"/>
              <a:t/>
            </a:r>
            <a:br>
              <a:rPr lang="en-GB" sz="4200" dirty="0"/>
            </a:br>
            <a:endParaRPr lang="fr-FR" sz="4200" dirty="0"/>
          </a:p>
        </p:txBody>
      </p:sp>
      <p:sp>
        <p:nvSpPr>
          <p:cNvPr id="7" name="TextBox 6"/>
          <p:cNvSpPr txBox="1"/>
          <p:nvPr/>
        </p:nvSpPr>
        <p:spPr>
          <a:xfrm>
            <a:off x="4906818" y="4356085"/>
            <a:ext cx="48875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accent2"/>
                </a:solidFill>
              </a:rPr>
              <a:t>Blue</a:t>
            </a:r>
            <a:r>
              <a:rPr lang="fr-FR" dirty="0" smtClean="0"/>
              <a:t>  : </a:t>
            </a:r>
            <a:r>
              <a:rPr lang="fr-FR" dirty="0" err="1" smtClean="0"/>
              <a:t>object</a:t>
            </a:r>
            <a:endParaRPr lang="fr-FR" dirty="0" smtClean="0"/>
          </a:p>
          <a:p>
            <a:r>
              <a:rPr lang="fr-FR" u="sng" dirty="0" err="1" smtClean="0">
                <a:solidFill>
                  <a:srgbClr val="FF0000"/>
                </a:solidFill>
              </a:rPr>
              <a:t>Red</a:t>
            </a:r>
            <a:r>
              <a:rPr lang="fr-FR" u="sng" dirty="0" smtClean="0">
                <a:solidFill>
                  <a:srgbClr val="FF0000"/>
                </a:solidFill>
              </a:rPr>
              <a:t>  line </a:t>
            </a:r>
            <a:r>
              <a:rPr lang="fr-FR" dirty="0" smtClean="0"/>
              <a:t>: </a:t>
            </a:r>
            <a:r>
              <a:rPr lang="fr-FR" dirty="0" err="1" smtClean="0"/>
              <a:t>low</a:t>
            </a:r>
            <a:r>
              <a:rPr lang="fr-FR" dirty="0" smtClean="0"/>
              <a:t> </a:t>
            </a:r>
            <a:r>
              <a:rPr lang="fr-FR" dirty="0" err="1" smtClean="0"/>
              <a:t>resolution</a:t>
            </a:r>
            <a:r>
              <a:rPr lang="fr-FR" dirty="0" smtClean="0"/>
              <a:t> </a:t>
            </a:r>
            <a:r>
              <a:rPr lang="en-GB" dirty="0"/>
              <a:t>(lines integrals/source position/trajectory)</a:t>
            </a:r>
          </a:p>
          <a:p>
            <a:r>
              <a:rPr lang="fr-FR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Green</a:t>
            </a:r>
            <a:r>
              <a:rPr lang="fr-FR" dirty="0" smtClean="0"/>
              <a:t> : </a:t>
            </a:r>
            <a:r>
              <a:rPr lang="fr-FR" dirty="0" err="1" smtClean="0"/>
              <a:t>high</a:t>
            </a:r>
            <a:r>
              <a:rPr lang="fr-FR" dirty="0" smtClean="0"/>
              <a:t> </a:t>
            </a:r>
            <a:r>
              <a:rPr lang="fr-FR" dirty="0" err="1" smtClean="0"/>
              <a:t>resolution</a:t>
            </a:r>
            <a:r>
              <a:rPr lang="fr-FR" dirty="0" smtClean="0"/>
              <a:t> </a:t>
            </a:r>
            <a:r>
              <a:rPr lang="en-GB" dirty="0"/>
              <a:t>(lines integrals/source position/trajectory)</a:t>
            </a:r>
          </a:p>
          <a:p>
            <a:r>
              <a:rPr lang="fr-FR" u="sng" dirty="0" smtClean="0"/>
              <a:t>Black</a:t>
            </a:r>
            <a:r>
              <a:rPr lang="fr-FR" dirty="0" smtClean="0"/>
              <a:t> : detector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36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btraction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838553"/>
            <a:ext cx="6937513" cy="41060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999" y="736232"/>
            <a:ext cx="9339101" cy="1031608"/>
          </a:xfrm>
        </p:spPr>
        <p:txBody>
          <a:bodyPr>
            <a:noAutofit/>
          </a:bodyPr>
          <a:lstStyle/>
          <a:p>
            <a:r>
              <a:rPr lang="en-GB" sz="4200" dirty="0" smtClean="0"/>
              <a:t>Solution 2 : subtraction of </a:t>
            </a:r>
            <a:r>
              <a:rPr lang="en-GB" sz="4200" dirty="0" err="1" smtClean="0"/>
              <a:t>sinograms</a:t>
            </a:r>
            <a:r>
              <a:rPr lang="en-GB" sz="4200" dirty="0" smtClean="0"/>
              <a:t> (2)</a:t>
            </a:r>
            <a:br>
              <a:rPr lang="en-GB" sz="4200" dirty="0" smtClean="0"/>
            </a:br>
            <a:endParaRPr lang="fr-FR" sz="4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416A-9D62-7241-A249-B4771121ED8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 descr="explainsoussino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001817"/>
            <a:ext cx="7127779" cy="377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02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3676" y="2577353"/>
            <a:ext cx="8546769" cy="4772967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GB" dirty="0" smtClean="0"/>
              <a:t>Parameters 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1900" dirty="0" smtClean="0"/>
              <a:t>D = focal</a:t>
            </a:r>
          </a:p>
          <a:p>
            <a:pPr marL="0" indent="0">
              <a:buNone/>
            </a:pPr>
            <a:r>
              <a:rPr lang="en-GB" sz="1900" dirty="0" smtClean="0"/>
              <a:t>R_LR = distance source - object LR / R_HR = distance source - object HR</a:t>
            </a:r>
          </a:p>
          <a:p>
            <a:pPr marL="0" indent="0">
              <a:buNone/>
            </a:pPr>
            <a:r>
              <a:rPr lang="en-GB" sz="1900" dirty="0" smtClean="0"/>
              <a:t>r = radius of the object</a:t>
            </a:r>
          </a:p>
          <a:p>
            <a:pPr marL="0" indent="0">
              <a:buNone/>
            </a:pPr>
            <a:r>
              <a:rPr lang="en-GB" sz="1900" dirty="0" err="1" smtClean="0"/>
              <a:t>nS</a:t>
            </a:r>
            <a:r>
              <a:rPr lang="en-GB" sz="1900" dirty="0" smtClean="0"/>
              <a:t> = number of pixels on the detector</a:t>
            </a:r>
          </a:p>
          <a:p>
            <a:pPr marL="0" indent="0">
              <a:buNone/>
            </a:pPr>
            <a:r>
              <a:rPr lang="en-GB" sz="1900" dirty="0" smtClean="0"/>
              <a:t>nβ = number of projections</a:t>
            </a:r>
          </a:p>
          <a:p>
            <a:pPr marL="0" indent="0">
              <a:buNone/>
            </a:pPr>
            <a:r>
              <a:rPr lang="en-GB" sz="1900" dirty="0"/>
              <a:t>x</a:t>
            </a:r>
            <a:r>
              <a:rPr lang="en-GB" sz="1900" dirty="0" smtClean="0"/>
              <a:t>*y, </a:t>
            </a:r>
            <a:r>
              <a:rPr lang="en-GB" sz="1900" dirty="0" err="1" smtClean="0"/>
              <a:t>nx</a:t>
            </a:r>
            <a:r>
              <a:rPr lang="en-GB" sz="1900" dirty="0" smtClean="0"/>
              <a:t>*</a:t>
            </a:r>
            <a:r>
              <a:rPr lang="en-GB" sz="1900" dirty="0" err="1" smtClean="0"/>
              <a:t>ny</a:t>
            </a:r>
            <a:r>
              <a:rPr lang="en-GB" sz="1900" dirty="0" smtClean="0"/>
              <a:t> = parameters for the </a:t>
            </a:r>
            <a:r>
              <a:rPr lang="en-GB" sz="1900" dirty="0" smtClean="0"/>
              <a:t>reconstruction of the object</a:t>
            </a:r>
            <a:endParaRPr lang="en-GB" sz="19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38F9-45ED-374E-A538-BC063B4E629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: Parameters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466464"/>
              </p:ext>
            </p:extLst>
          </p:nvPr>
        </p:nvGraphicFramePr>
        <p:xfrm>
          <a:off x="837734" y="3251690"/>
          <a:ext cx="8693727" cy="170560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86716"/>
                <a:gridCol w="1086716"/>
                <a:gridCol w="1086716"/>
                <a:gridCol w="1086716"/>
                <a:gridCol w="889191"/>
                <a:gridCol w="975037"/>
                <a:gridCol w="1395919"/>
                <a:gridCol w="1086716"/>
              </a:tblGrid>
              <a:tr h="85280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R_LR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R_HR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n</a:t>
                      </a:r>
                      <a:r>
                        <a:rPr lang="el-GR" sz="2000" dirty="0" smtClean="0"/>
                        <a:t>β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x*y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Nx</a:t>
                      </a:r>
                      <a:r>
                        <a:rPr lang="fr-FR" dirty="0" smtClean="0"/>
                        <a:t>*</a:t>
                      </a:r>
                      <a:r>
                        <a:rPr lang="fr-FR" dirty="0" err="1" smtClean="0"/>
                        <a:t>Ny</a:t>
                      </a:r>
                      <a:endParaRPr lang="fr-FR" dirty="0"/>
                    </a:p>
                  </a:txBody>
                  <a:tcPr/>
                </a:tc>
              </a:tr>
              <a:tr h="85280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1.05r*1.05r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256*256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41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1712</TotalTime>
  <Words>428</Words>
  <Application>Microsoft Office PowerPoint</Application>
  <PresentationFormat>Personnalisé</PresentationFormat>
  <Paragraphs>112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Waveform</vt:lpstr>
      <vt:lpstr>Zooming tomography in X-Ray CT</vt:lpstr>
      <vt:lpstr>Summary</vt:lpstr>
      <vt:lpstr>The Problem :</vt:lpstr>
      <vt:lpstr>The Problem (2) :</vt:lpstr>
      <vt:lpstr>Context of the Study</vt:lpstr>
      <vt:lpstr>Solution 1 : supplement of the sinogram</vt:lpstr>
      <vt:lpstr>Solution 2 : subtraction of sinograms (1) </vt:lpstr>
      <vt:lpstr>Solution 2 : subtraction of sinograms (2) </vt:lpstr>
      <vt:lpstr>Results : Parameters</vt:lpstr>
      <vt:lpstr>Method 1 : Data</vt:lpstr>
      <vt:lpstr>Method 1 : Sinograms HR</vt:lpstr>
      <vt:lpstr>Method 1  : Reconstructions</vt:lpstr>
      <vt:lpstr>Method 1 : Plans</vt:lpstr>
      <vt:lpstr>Method 2 : Data</vt:lpstr>
      <vt:lpstr>Method 2 : Sinograms HR</vt:lpstr>
      <vt:lpstr>Method 2  : Reconstructions</vt:lpstr>
      <vt:lpstr>In 3D : Data</vt:lpstr>
      <vt:lpstr>In 3D : Sinograms</vt:lpstr>
      <vt:lpstr>In 3D : Reconstruction using the subtract’s method</vt:lpstr>
      <vt:lpstr>Thank you for your attention!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Reconstruction Tomographique à rayons X</dc:title>
  <dc:creator>Benjamin Yvernault</dc:creator>
  <cp:lastModifiedBy>Benjamin YVERNAULT</cp:lastModifiedBy>
  <cp:revision>90</cp:revision>
  <dcterms:created xsi:type="dcterms:W3CDTF">2012-03-29T07:26:43Z</dcterms:created>
  <dcterms:modified xsi:type="dcterms:W3CDTF">2012-05-25T07:48:53Z</dcterms:modified>
</cp:coreProperties>
</file>